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metadata/extended-properties" Target="docProps/app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5"/>
  </p:notesMasterIdLst>
  <p:sldIdLst>
    <p:sldId id="256" r:id="rId2"/>
    <p:sldId id="386" r:id="rId3"/>
    <p:sldId id="258" r:id="rId4"/>
    <p:sldId id="259" r:id="rId5"/>
    <p:sldId id="260" r:id="rId6"/>
    <p:sldId id="38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9" r:id="rId36"/>
    <p:sldId id="300" r:id="rId37"/>
    <p:sldId id="301" r:id="rId38"/>
    <p:sldId id="302" r:id="rId39"/>
    <p:sldId id="303" r:id="rId40"/>
    <p:sldId id="387" r:id="rId41"/>
    <p:sldId id="389" r:id="rId42"/>
    <p:sldId id="390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3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45" r:id="rId69"/>
    <p:sldId id="346" r:id="rId70"/>
    <p:sldId id="347" r:id="rId71"/>
    <p:sldId id="348" r:id="rId72"/>
    <p:sldId id="349" r:id="rId73"/>
    <p:sldId id="350" r:id="rId74"/>
    <p:sldId id="353" r:id="rId75"/>
    <p:sldId id="354" r:id="rId76"/>
    <p:sldId id="355" r:id="rId77"/>
    <p:sldId id="356" r:id="rId78"/>
    <p:sldId id="357" r:id="rId79"/>
    <p:sldId id="358" r:id="rId80"/>
    <p:sldId id="363" r:id="rId81"/>
    <p:sldId id="364" r:id="rId82"/>
    <p:sldId id="365" r:id="rId83"/>
    <p:sldId id="366" r:id="rId84"/>
    <p:sldId id="367" r:id="rId85"/>
    <p:sldId id="368" r:id="rId86"/>
    <p:sldId id="380" r:id="rId87"/>
    <p:sldId id="381" r:id="rId88"/>
    <p:sldId id="382" r:id="rId89"/>
    <p:sldId id="383" r:id="rId90"/>
    <p:sldId id="384" r:id="rId91"/>
    <p:sldId id="391" r:id="rId92"/>
    <p:sldId id="257" r:id="rId93"/>
    <p:sldId id="388" r:id="rId9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9" autoAdjust="0"/>
    <p:restoredTop sz="78637" autoAdjust="0"/>
  </p:normalViewPr>
  <p:slideViewPr>
    <p:cSldViewPr snapToGrid="0" snapToObjects="1">
      <p:cViewPr varScale="1">
        <p:scale>
          <a:sx n="119" d="100"/>
          <a:sy n="119" d="100"/>
        </p:scale>
        <p:origin x="360" y="4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1CCF-B725-44A7-AA57-5E433BD85C9F}" type="datetimeFigureOut">
              <a:rPr lang="en-US" smtClean="0"/>
              <a:t>1/8/26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DFEC3-8487-43E8-A154-7C12CBC1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0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32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63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58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20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766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09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592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754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121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947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825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098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932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8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84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035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13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7005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3267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2681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2260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1472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97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2787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0405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6467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4898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5396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1109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5543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21AC-FE48-D44F-967D-C99E54634D61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BBA3-99A8-2641-A7AE-8BE5FD5C5459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678E-E0FA-9044-BBA1-5FC16DCE684F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298B-EE1E-4B42-A14F-52AD09BD02E5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C94E-C24A-6D4B-B617-5D26E8807A35}" type="datetime1">
              <a:rPr lang="en-US" smtClean="0"/>
              <a:t>1/8/26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9017-3C58-C249-8DC8-2280574426A3}" type="datetime1">
              <a:rPr lang="en-US" smtClean="0"/>
              <a:t>1/8/26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D0B3-AA2C-8349-969F-D08E3692BE20}" type="datetime1">
              <a:rPr lang="en-US" smtClean="0"/>
              <a:t>1/8/26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8E17-9E56-AA41-B588-687ADADC664D}" type="datetime1">
              <a:rPr lang="en-US" smtClean="0"/>
              <a:t>1/8/26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BD1D-B7B2-4A4A-87CC-F7EF76E19EC0}" type="datetime1">
              <a:rPr lang="en-US" smtClean="0"/>
              <a:t>1/8/26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88D-F931-6D43-A89C-F5D156428B7B}" type="datetime1">
              <a:rPr lang="en-US" smtClean="0"/>
              <a:t>1/8/26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FA37-4432-F646-A6A1-42E65D9F3128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93752-EF15-CFEF-7A32-263CE2EC7100}"/>
              </a:ext>
            </a:extLst>
          </p:cNvPr>
          <p:cNvSpPr txBox="1"/>
          <p:nvPr userDrawn="1"/>
        </p:nvSpPr>
        <p:spPr>
          <a:xfrm>
            <a:off x="4114800" y="211596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marL="0" lvl="0" indent="0">
              <a:buNone/>
            </a:pPr>
            <a:r>
              <a:t>Words and Tokens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pPr marL="0" lvl="0" indent="0">
              <a:buNone/>
            </a:pPr>
            <a:br>
              <a:rPr dirty="0"/>
            </a:br>
            <a:br>
              <a:rPr dirty="0"/>
            </a:br>
            <a:r>
              <a:rPr dirty="0"/>
              <a:t>Ro</a:t>
            </a:r>
            <a:r>
              <a:rPr lang="en-US" dirty="0"/>
              <a:t>b</a:t>
            </a:r>
            <a:r>
              <a:rPr dirty="0"/>
              <a:t> Minneker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21AC-FE48-D44F-967D-C99E54634D61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Why tokens matter (6/6)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Formally, tokenization defines a function: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Tokenize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dirty="0"/>
              </a:p>
              <a:p>
                <a:pPr marL="0" lvl="0" indent="0">
                  <a:buNone/>
                </a:pPr>
                <a:r>
                  <a:rPr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dirty="0"/>
                  <a:t> is the input text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dirty="0"/>
                  <a:t> are the resulting tokens.</a:t>
                </a:r>
              </a:p>
              <a:p>
                <a:pPr lvl="0"/>
                <a:r>
                  <a:rPr dirty="0"/>
                  <a:t>The choice of tokenization granularity (word, </a:t>
                </a:r>
                <a:r>
                  <a:rPr dirty="0" err="1"/>
                  <a:t>subword</a:t>
                </a:r>
                <a:r>
                  <a:rPr dirty="0"/>
                  <a:t>, character) can dramatically influence model capacity, generalization, and robustness.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35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What is a “word”? (1/6)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A “word” in NLP is a fundamental linguistic unit, but its definition is context- and task-dependent.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What is a “word”? (2/6)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dirty="0"/>
                  <a:t>In written text, a “word” is often defined as a sequence of alphabetic characters separated by whitespace or punctuation.</a:t>
                </a:r>
              </a:p>
              <a:p>
                <a:pPr lvl="1"/>
                <a:r>
                  <a:rPr lang="en-US" dirty="0"/>
                  <a:t>Regular expression example: </a:t>
                </a:r>
                <a:r>
                  <a:rPr lang="en-US" dirty="0">
                    <a:latin typeface="Courier"/>
                  </a:rPr>
                  <a:t>\w+</a:t>
                </a:r>
                <a:r>
                  <a:rPr lang="en-US" dirty="0"/>
                  <a:t> matches contiguous word characters.</a:t>
                </a:r>
              </a:p>
              <a:p>
                <a:pPr lvl="1"/>
                <a:r>
                  <a:rPr lang="en-US" dirty="0"/>
                  <a:t>Formal definition: a “word” is any substring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maximal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is the alphabet,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bounded by whitespace or punctuation.</a:t>
                </a:r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1493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What is a “word”? (3/6)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Counting words can differ based on punctuation handling:</a:t>
            </a:r>
          </a:p>
          <a:p>
            <a:pPr lvl="1"/>
            <a:r>
              <a:t>“Let’s go to the picnic.” (punctuation excluded: 5 words; included: 6 tokens)</a:t>
            </a:r>
          </a:p>
          <a:p>
            <a:pPr lvl="1"/>
            <a:r>
              <a:t>Tokenization schemes must specify whether punctuation is a separate token.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What is a “word”? (4/6)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In spoken language, word boundaries and wordhood are less clear:</a:t>
            </a:r>
          </a:p>
          <a:p>
            <a:pPr lvl="1"/>
            <a:r>
              <a:t>Disfluencies (e.g., “uh”, “um”), fragments, and filled pauses complicate word segmentation.</a:t>
            </a:r>
          </a:p>
          <a:p>
            <a:pPr lvl="1"/>
            <a:r>
              <a:t>Example: “I do uh main- mainly business data processing”</a:t>
            </a:r>
          </a:p>
          <a:p>
            <a:pPr lvl="1"/>
            <a:r>
              <a:t>“uh”: filled pause</a:t>
            </a:r>
          </a:p>
          <a:p>
            <a:pPr lvl="1"/>
            <a:r>
              <a:t>“main-”: fragment (incomplete word)</a:t>
            </a:r>
          </a:p>
          <a:p>
            <a:pPr lvl="1"/>
            <a:r>
              <a:t>“mainly”: completed word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What is a “word”? (5/6)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/>
              <a:t>Applications:</a:t>
            </a:r>
          </a:p>
          <a:p>
            <a:pPr lvl="0"/>
            <a:r>
              <a:t>For automatic speech recognition (ASR), retaining filled pauses like “uh” and “um” can be informative:</a:t>
            </a:r>
          </a:p>
          <a:p>
            <a:pPr lvl="1"/>
            <a:r>
              <a:t>These tokens may signal hesitation, uncertainty, or pragmatic meaning.</a:t>
            </a:r>
          </a:p>
          <a:p>
            <a:pPr lvl="1"/>
            <a:r>
              <a:t>“uh” vs “um” may have distinct discourse functions (e.g., shorter vs longer pause).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What is a “word”? (6/6)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definition of “word” affects downstream tasks:</a:t>
            </a:r>
          </a:p>
          <a:p>
            <a:pPr lvl="1"/>
            <a:r>
              <a:t>Morphological analysis, syntactic parsing, and language modeling depend on consistent tokenization.</a:t>
            </a:r>
          </a:p>
          <a:p>
            <a:pPr lvl="1"/>
            <a:r>
              <a:t>Different applications (e.g., IR vs ASR) may require distinct word definitions.</a:t>
            </a:r>
          </a:p>
          <a:p>
            <a:pPr lvl="0"/>
            <a:r>
              <a:t>The choice of word definition is thus a design decision, shaped by data modality, annotation conventions, and task requirements.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Types vs instances (1/</a:t>
            </a:r>
            <a:r>
              <a:rPr lang="en-US" dirty="0"/>
              <a:t>4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A </a:t>
            </a:r>
            <a:r>
              <a:rPr b="1" dirty="0"/>
              <a:t>type</a:t>
            </a:r>
            <a:r>
              <a:rPr dirty="0"/>
              <a:t> is a unique wordform in a text, while an </a:t>
            </a:r>
            <a:r>
              <a:rPr b="1" dirty="0"/>
              <a:t>instance</a:t>
            </a:r>
            <a:r>
              <a:rPr dirty="0"/>
              <a:t> (token) is a specific occurrence of a word in the running text.</a:t>
            </a:r>
          </a:p>
          <a:p>
            <a:pPr lvl="0"/>
            <a:r>
              <a:rPr dirty="0"/>
              <a:t>Types correspond to the vocabulary set size (</a:t>
            </a:r>
            <a14:m xmlns:a14="http://schemas.microsoft.com/office/drawing/2010/main">
              <m:oMath xmlns:m="http://schemas.openxmlformats.org/officeDocument/2006/math">
                <m:d>
                  <m:dPr>
                    <m:begChr m:val="|"/>
                    <m:endChr m:val="|"/>
                    <m:ctrlPr>
                      <a:rPr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𝑉</m:t>
                    </m:r>
                  </m:e>
                </m:d>
              </m:oMath>
            </a14:m>
            <a:r>
              <a:rPr dirty="0"/>
              <a:t>); instances to the total word count (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𝑁</m:t>
                </m:r>
              </m:oMath>
            </a14:m>
            <a:r>
              <a:rPr dirty="0"/>
              <a:t>).</a:t>
            </a:r>
          </a:p>
          <a:p>
            <a:pPr lvl="1"/>
            <a:r>
              <a:rPr dirty="0"/>
              <a:t>Example: In the sentence “The picnic was a great picnic”, </a:t>
            </a:r>
            <a:r>
              <a:rPr dirty="0">
                <a:latin typeface="Courier"/>
              </a:rPr>
              <a:t>picnic</a:t>
            </a:r>
            <a:r>
              <a:rPr dirty="0"/>
              <a:t> counts as one type, two instances.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Types vs instances (2/</a:t>
            </a:r>
            <a:r>
              <a:rPr lang="en-US" dirty="0"/>
              <a:t>4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Formal definitions:</a:t>
            </a:r>
          </a:p>
          <a:p>
            <a:pPr lvl="1"/>
            <a:r>
              <a:t>Type: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𝑤</m:t>
                </m:r>
                <m:r>
                  <a:rPr>
                    <a:latin typeface="Cambria Math" panose="02040503050406030204" pitchFamily="18" charset="0"/>
                  </a:rPr>
                  <m:t>∈</m:t>
                </m:r>
                <m:r>
                  <a:rPr>
                    <a:latin typeface="Cambria Math" panose="02040503050406030204" pitchFamily="18" charset="0"/>
                  </a:rPr>
                  <m:t>𝑉</m:t>
                </m:r>
              </m:oMath>
            </a14:m>
            <a:r>
              <a:t>, where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𝑉</m:t>
                </m:r>
                <m:r>
                  <a:rPr>
                    <a:latin typeface="Cambria Math" panose="02040503050406030204" pitchFamily="18" charset="0"/>
                  </a:rPr>
                  <m:t>={</m:t>
                </m:r>
                <m:r>
                  <m:rPr>
                    <m:nor/>
                  </m:rPr>
                  <a:rPr/>
                  <m:t>unique</m:t>
                </m:r>
                <m:r>
                  <m:rPr>
                    <m:nor/>
                  </m:rPr>
                  <a:rPr/>
                  <m:t> </m:t>
                </m:r>
                <m:r>
                  <m:rPr>
                    <m:nor/>
                  </m:rPr>
                  <a:rPr/>
                  <m:t>wordforms</m:t>
                </m:r>
                <m:r>
                  <m:rPr>
                    <m:nor/>
                  </m:rPr>
                  <a:rPr/>
                  <m:t> </m:t>
                </m:r>
                <m:r>
                  <m:rPr>
                    <m:nor/>
                  </m:rPr>
                  <a:rPr/>
                  <m:t>in</m:t>
                </m:r>
                <m:r>
                  <m:rPr>
                    <m:nor/>
                  </m:rPr>
                  <a:rPr/>
                  <m:t> </m:t>
                </m:r>
                <m:r>
                  <m:rPr>
                    <m:nor/>
                  </m:rPr>
                  <a:rPr/>
                  <m:t>corpus</m:t>
                </m:r>
                <m:r>
                  <a:rPr>
                    <a:latin typeface="Cambria Math" panose="02040503050406030204" pitchFamily="18" charset="0"/>
                  </a:rPr>
                  <m:t>}</m:t>
                </m:r>
              </m:oMath>
            </a14:m>
            <a:endParaRPr/>
          </a:p>
          <a:p>
            <a:pPr lvl="1"/>
            <a:r>
              <a:t>Instance: Each position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𝑖</m:t>
                </m:r>
              </m:oMath>
            </a14:m>
            <a:r>
              <a:t> in the text,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𝑤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sub>
                </m:sSub>
              </m:oMath>
            </a14:m>
            <a:r>
              <a:t>, where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1≤</m:t>
                </m:r>
                <m:r>
                  <a:rPr>
                    <a:latin typeface="Cambria Math" panose="02040503050406030204" pitchFamily="18" charset="0"/>
                  </a:rPr>
                  <m:t>𝑖</m:t>
                </m:r>
                <m:r>
                  <a:rPr>
                    <a:latin typeface="Cambria Math" panose="02040503050406030204" pitchFamily="18" charset="0"/>
                  </a:rPr>
                  <m:t>≤</m:t>
                </m:r>
                <m:r>
                  <a:rPr>
                    <a:latin typeface="Cambria Math" panose="02040503050406030204" pitchFamily="18" charset="0"/>
                  </a:rPr>
                  <m:t>𝑁</m:t>
                </m:r>
              </m:oMath>
            </a14:m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Types vs instances (3/</a:t>
            </a:r>
            <a:r>
              <a:rPr lang="en-US" dirty="0"/>
              <a:t>4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Worked example: For “The picnic was a great picnic”</a:t>
            </a:r>
          </a:p>
          <a:p>
            <a:pPr lvl="1"/>
            <a:r>
              <a:t>Tokens (instances): [The, picnic, was, a, great, picnic] (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𝑁</m:t>
                </m:r>
                <m:r>
                  <a:rPr>
                    <a:latin typeface="Cambria Math" panose="02040503050406030204" pitchFamily="18" charset="0"/>
                  </a:rPr>
                  <m:t>=6</m:t>
                </m:r>
              </m:oMath>
            </a14:m>
            <a:r>
              <a:t>)</a:t>
            </a:r>
          </a:p>
          <a:p>
            <a:pPr lvl="1"/>
            <a:r>
              <a:t>Types: [The, picnic, was, a, great] (</a:t>
            </a:r>
            <a14:m xmlns:a14="http://schemas.microsoft.com/office/drawing/2010/main">
              <m:oMath xmlns:m="http://schemas.openxmlformats.org/officeDocument/2006/math">
                <m:d>
                  <m:dPr>
                    <m:begChr m:val="|"/>
                    <m:endChr m:val="|"/>
                    <m:ctrlPr>
                      <a:rPr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𝑉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=5</m:t>
                </m:r>
              </m:oMath>
            </a14:m>
            <a: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8E1A7-9413-0358-23F3-E1177A5A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85568-AC7B-C0F0-BF47-7FDF8731A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A0 is out, no submission, just for practice</a:t>
            </a:r>
          </a:p>
          <a:p>
            <a:r>
              <a:rPr lang="en-US" dirty="0"/>
              <a:t>Project specs are live on course website!</a:t>
            </a:r>
          </a:p>
          <a:p>
            <a:pPr lvl="1"/>
            <a:r>
              <a:rPr lang="en-US" dirty="0"/>
              <a:t>Teams of 3</a:t>
            </a:r>
          </a:p>
          <a:p>
            <a:pPr lvl="1"/>
            <a:r>
              <a:rPr lang="en-US" dirty="0"/>
              <a:t>Various checkpoints throughout the quarter</a:t>
            </a:r>
          </a:p>
          <a:p>
            <a:pPr lvl="1"/>
            <a:r>
              <a:rPr lang="en-US" dirty="0"/>
              <a:t>TODO: Read specs, form teams, ask any questions on 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7CEAF-580E-E34D-60C3-3D618BD8D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1453E-8096-5F9C-E46F-A5DCFCA2C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6F8F7-A756-006D-3D55-5A1369BC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06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Types vs instances (4/</a:t>
            </a:r>
            <a:r>
              <a:rPr lang="en-US" dirty="0"/>
              <a:t>4</a:t>
            </a:r>
            <a:r>
              <a:rPr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lvl="0"/>
                <a:r>
                  <a:rPr dirty="0"/>
                  <a:t>Case sensitivity decision:</a:t>
                </a:r>
              </a:p>
              <a:p>
                <a:pPr lvl="1"/>
                <a:r>
                  <a:rPr dirty="0"/>
                  <a:t>“They” vs “they”: Should these count as the same type?</a:t>
                </a:r>
              </a:p>
              <a:p>
                <a:pPr lvl="1"/>
                <a:r>
                  <a:rPr dirty="0"/>
                  <a:t>Feature: Maintain case to capture proper nouns or sentence-initial position</a:t>
                </a:r>
              </a:p>
              <a:p>
                <a:pPr lvl="1"/>
                <a:r>
                  <a:rPr dirty="0"/>
                  <a:t>Normalization: Lowercase all to merge types, reducing vocabulary size</a:t>
                </a:r>
              </a:p>
              <a:p>
                <a:pPr marL="0" lvl="0" indent="0">
                  <a:buNone/>
                </a:pPr>
                <a:r>
                  <a:rPr b="1" dirty="0"/>
                  <a:t>Applications:</a:t>
                </a:r>
              </a:p>
              <a:p>
                <a:pPr lvl="0"/>
                <a:r>
                  <a:rPr dirty="0"/>
                  <a:t>Type-token statistics are central to language modeling and corpus linguistics</a:t>
                </a:r>
              </a:p>
              <a:p>
                <a:r>
                  <a:rPr dirty="0"/>
                  <a:t>Heaps’ law relates vocabulary growth (types) to corpus size (instances):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</a:p>
              <a:p>
                <a:pPr lvl="0"/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1119" r="-617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 dirty="0" err="1"/>
              <a:t>Multilinguality</a:t>
            </a:r>
            <a:r>
              <a:rPr dirty="0"/>
              <a:t>: when “words” aren’t separated by spaces (1/</a:t>
            </a:r>
            <a:r>
              <a:rPr lang="en-US" dirty="0"/>
              <a:t>2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In many languages (e.g., Chinese, Japanese, Thai), text does not use whitespace to separate words, complicating tokenization and downstream NLP tasks.</a:t>
            </a:r>
          </a:p>
          <a:p>
            <a:pPr lvl="1"/>
            <a:r>
              <a:rPr dirty="0"/>
              <a:t>Example: Chinese string “</a:t>
            </a:r>
            <a:r>
              <a:rPr lang="ja-JP" altLang="en-US"/>
              <a:t>姚明进入总决赛 </a:t>
            </a:r>
            <a:r>
              <a:rPr dirty="0"/>
              <a:t>” (Yao Ming reaches the</a:t>
            </a:r>
            <a:r>
              <a:rPr lang="en-US" dirty="0"/>
              <a:t> </a:t>
            </a:r>
            <a:r>
              <a:rPr dirty="0"/>
              <a:t>finals) admits multiple valid segmentations.</a:t>
            </a:r>
          </a:p>
          <a:p>
            <a:pPr lvl="1"/>
            <a:r>
              <a:rPr dirty="0"/>
              <a:t>Possible: “</a:t>
            </a:r>
            <a:r>
              <a:rPr lang="ja-JP" altLang="en-US"/>
              <a:t>姚明</a:t>
            </a:r>
            <a:r>
              <a:rPr lang="en-US" altLang="ja-JP" dirty="0"/>
              <a:t> / </a:t>
            </a:r>
            <a:r>
              <a:rPr lang="ja-JP" altLang="en-US"/>
              <a:t>进入</a:t>
            </a:r>
            <a:r>
              <a:rPr lang="en-US" altLang="ja-JP" dirty="0"/>
              <a:t> / </a:t>
            </a:r>
            <a:r>
              <a:rPr lang="ja-JP" altLang="en-US"/>
              <a:t>总决赛 </a:t>
            </a:r>
            <a:r>
              <a:rPr dirty="0"/>
              <a:t>” vs. “</a:t>
            </a:r>
            <a:r>
              <a:rPr dirty="0" err="1"/>
              <a:t>姚</a:t>
            </a:r>
            <a:r>
              <a:rPr dirty="0"/>
              <a:t> / </a:t>
            </a:r>
            <a:r>
              <a:rPr dirty="0" err="1"/>
              <a:t>明进</a:t>
            </a:r>
            <a:r>
              <a:rPr dirty="0"/>
              <a:t> / </a:t>
            </a:r>
            <a:r>
              <a:rPr dirty="0" err="1"/>
              <a:t>入决</a:t>
            </a:r>
            <a:r>
              <a:rPr dirty="0"/>
              <a:t> / </a:t>
            </a:r>
            <a:r>
              <a:rPr dirty="0" err="1"/>
              <a:t>赛</a:t>
            </a:r>
            <a:r>
              <a:rPr dirty="0"/>
              <a:t>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 dirty="0" err="1"/>
              <a:t>Multilinguality</a:t>
            </a:r>
            <a:r>
              <a:rPr dirty="0"/>
              <a:t>: when “words” aren’t separated by spaces (2/</a:t>
            </a:r>
            <a:r>
              <a:rPr lang="en-US" dirty="0"/>
              <a:t>2</a:t>
            </a:r>
            <a:r>
              <a:rPr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dirty="0"/>
                  <a:t>The concept of “word” is language-dependent and often ambiguous; segmentation choices can alter meaning and system performance.</a:t>
                </a:r>
              </a:p>
              <a:p>
                <a:pPr lvl="0"/>
                <a:r>
                  <a:rPr dirty="0"/>
                  <a:t>Ambiguity in segmentation:</a:t>
                </a:r>
              </a:p>
              <a:p>
                <a:pPr lvl="1"/>
                <a:r>
                  <a:rPr dirty="0"/>
                  <a:t>For a character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dirty="0"/>
                  <a:t>, the number of segmentations equals the number of binary partitions: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/>
                        <m:t>Number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m:rPr>
                          <m:nor/>
                        </m:rPr>
                        <a:rPr/>
                        <m:t>of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m:rPr>
                          <m:nor/>
                        </m:rPr>
                        <a:rPr/>
                        <m:t>segmentations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lvl="0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/>
                  <a:t> hard to do, language specific, sensitive to code switching</a:t>
                </a:r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 dirty="0"/>
              <a:t>Vocabulary growth and the “too many words” problem (1/</a:t>
            </a:r>
            <a:r>
              <a:rPr lang="en-US" dirty="0"/>
              <a:t>4</a:t>
            </a:r>
            <a:r>
              <a:rPr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dirty="0"/>
                  <a:t>Vocabulary Growth and the “Too Many Words” Problem</a:t>
                </a:r>
              </a:p>
              <a:p>
                <a:pPr lvl="0"/>
                <a:r>
                  <a:rPr dirty="0"/>
                  <a:t>The number of unique word types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dirty="0"/>
                  <a:t>) in a corpus grows as more tokens (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dirty="0"/>
                  <a:t>) are observed.</a:t>
                </a:r>
              </a:p>
              <a:p>
                <a:pPr lvl="1"/>
                <a:r>
                  <a:rPr dirty="0"/>
                  <a:t>Heaps’ (</a:t>
                </a:r>
                <a:r>
                  <a:rPr dirty="0" err="1"/>
                  <a:t>Herdan’s</a:t>
                </a:r>
                <a:r>
                  <a:rPr dirty="0"/>
                  <a:t>) Law formalizes this growth: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&gt;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 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i="1" dirty="0"/>
                  <a:t>Intuitively: </a:t>
                </a:r>
                <a:r>
                  <a:rPr lang="en-US" dirty="0"/>
                  <a:t>vocabulary expands </a:t>
                </a:r>
                <a:r>
                  <a:rPr lang="en-US" dirty="0" err="1"/>
                  <a:t>sublinearly</a:t>
                </a:r>
                <a:r>
                  <a:rPr lang="en-US" dirty="0"/>
                  <a:t> with corpus size but never saturates.</a:t>
                </a:r>
              </a:p>
              <a:p>
                <a:pPr marL="0" lv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35" t="-1493" b="-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 dirty="0"/>
              <a:t>Vocabulary growth and the “too many words” problem (2/</a:t>
            </a:r>
            <a:r>
              <a:rPr lang="en-US" dirty="0"/>
              <a:t>4</a:t>
            </a:r>
            <a:r>
              <a:rPr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88E155-861D-27BC-FDF9-EE312AA38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544" y="1228674"/>
            <a:ext cx="4663913" cy="35385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AB2698-891D-056B-1692-F11DE6C80B40}"/>
              </a:ext>
            </a:extLst>
          </p:cNvPr>
          <p:cNvSpPr txBox="1"/>
          <p:nvPr/>
        </p:nvSpPr>
        <p:spPr>
          <a:xfrm>
            <a:off x="677732" y="1484555"/>
            <a:ext cx="3151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Vocabulary size as a function of text length, computed on the Gutenberg corpus of publicly available books</a:t>
            </a:r>
          </a:p>
          <a:p>
            <a:endParaRPr lang="en-US" dirty="0"/>
          </a:p>
          <a:p>
            <a:r>
              <a:rPr lang="en-US" dirty="0"/>
              <a:t>~ vocabulary size grows little faster than the square root of its length in words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 dirty="0"/>
              <a:t>Vocabulary growth and the “too many words” problem (3/</a:t>
            </a:r>
            <a:r>
              <a:rPr lang="en-US" dirty="0"/>
              <a:t>4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Function words vs. content words:</a:t>
            </a:r>
          </a:p>
          <a:p>
            <a:pPr lvl="1"/>
            <a:r>
              <a:t>Function words (e.g., </a:t>
            </a:r>
            <a:r>
              <a:rPr>
                <a:latin typeface="Courier"/>
              </a:rPr>
              <a:t>the</a:t>
            </a:r>
            <a:r>
              <a:t>, </a:t>
            </a:r>
            <a:r>
              <a:rPr>
                <a:latin typeface="Courier"/>
              </a:rPr>
              <a:t>and</a:t>
            </a:r>
            <a:r>
              <a:t>) are frequent and saturate quickly.</a:t>
            </a:r>
          </a:p>
          <a:p>
            <a:pPr lvl="1"/>
            <a:r>
              <a:t>Content words (e.g., names, technical terms) grow continually, driving </a:t>
            </a:r>
            <a14:m xmlns:a14="http://schemas.microsoft.com/office/drawing/2010/main">
              <m:oMath xmlns:m="http://schemas.openxmlformats.org/officeDocument/2006/math">
                <m:d>
                  <m:dPr>
                    <m:begChr m:val="|"/>
                    <m:endChr m:val="|"/>
                    <m:ctrlPr>
                      <a:rPr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𝑉</m:t>
                    </m:r>
                  </m:e>
                </m:d>
              </m:oMath>
            </a14:m>
            <a:r>
              <a:t> upward.</a:t>
            </a:r>
          </a:p>
          <a:p>
            <a:pPr lvl="1"/>
            <a:r>
              <a:t>Proper nouns and specialized vocabulary lead to an open-ended lexicon.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 dirty="0"/>
              <a:t>Vocabulary growth and the “too many words” problem (4/</a:t>
            </a:r>
            <a:r>
              <a:rPr lang="en-US" dirty="0"/>
              <a:t>4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The “too many words” problem:</a:t>
            </a:r>
          </a:p>
          <a:p>
            <a:pPr lvl="1"/>
            <a:r>
              <a:rPr dirty="0"/>
              <a:t>Large, ever-growing vocabularies make language modeling and NLP tasks challenging.</a:t>
            </a:r>
          </a:p>
          <a:p>
            <a:pPr lvl="1"/>
            <a:r>
              <a:rPr dirty="0"/>
              <a:t>Rare and unseen words (out-of-vocabulary, OOV) are pervasive, especially in open domains.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Part 2: Characters and Representation (Unicode + UTF-8)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298B-EE1E-4B42-A14F-52AD09BD02E5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Unicode basics (1/5)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Unicode Basics</a:t>
            </a:r>
          </a:p>
          <a:p>
            <a:pPr lvl="0"/>
            <a:r>
              <a:t>Unicode is a universal character encoding standard designed to represent text from all writing systems and symbols in a consistent way.</a:t>
            </a:r>
          </a:p>
          <a:p>
            <a:pPr lvl="1"/>
            <a:r>
              <a:t>Motivation: ASCII encodes only 128 characters, insufficient for global text processing.</a:t>
            </a:r>
          </a:p>
          <a:p>
            <a:pPr lvl="1"/>
            <a:r>
              <a:t>Unicode enables NLP systems to process multilingual, cross-script, and symbolic data.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Unicode basics (2/5)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Key distinction:</a:t>
            </a:r>
          </a:p>
          <a:p>
            <a:pPr lvl="1"/>
            <a:r>
              <a:rPr b="1"/>
              <a:t>Code point:</a:t>
            </a:r>
            <a:r>
              <a:t> An abstract numerical identifier for a character, written as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𝑈</m:t>
                </m:r>
                <m:r>
                  <a:rPr>
                    <a:latin typeface="Cambria Math" panose="02040503050406030204" pitchFamily="18" charset="0"/>
                  </a:rPr>
                  <m:t>+</m:t>
                </m:r>
                <m:r>
                  <m:rPr>
                    <m:nor/>
                  </m:rPr>
                  <a:rPr/>
                  <m:t>XXXX</m:t>
                </m:r>
              </m:oMath>
            </a14:m>
            <a:r>
              <a:t>.</a:t>
            </a:r>
          </a:p>
          <a:p>
            <a:pPr lvl="1"/>
            <a:r>
              <a:t>Example: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𝑈</m:t>
                </m:r>
                <m:r>
                  <a:rPr>
                    <a:latin typeface="Cambria Math" panose="02040503050406030204" pitchFamily="18" charset="0"/>
                  </a:rPr>
                  <m:t>+0061</m:t>
                </m:r>
              </m:oMath>
            </a14:m>
            <a:r>
              <a:t> is the code point for the Latin letter ‘a’.</a:t>
            </a:r>
          </a:p>
          <a:p>
            <a:pPr lvl="1"/>
            <a:r>
              <a:rPr b="1"/>
              <a:t>Glyph:</a:t>
            </a:r>
            <a:r>
              <a:t> The visual rendering of a code point, determined by font and style.</a:t>
            </a:r>
          </a:p>
          <a:p>
            <a:pPr lvl="1"/>
            <a:r>
              <a:t>The same code point may map to different glyphs in different fonts or contexts.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Part 1: Foundations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298B-EE1E-4B42-A14F-52AD09BD02E5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Unicode basics (3/5)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dirty="0"/>
                  <a:t>Each code point is independent of encoding and visual appearance.</a:t>
                </a:r>
              </a:p>
              <a:p>
                <a:pPr lvl="1"/>
                <a:r>
                  <a:rPr dirty="0"/>
                  <a:t>For example, the code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𝑈</m:t>
                    </m:r>
                    <m:r>
                      <a:rPr>
                        <a:latin typeface="Cambria Math" panose="02040503050406030204" pitchFamily="18" charset="0"/>
                      </a:rPr>
                      <m:t>+00</m:t>
                    </m:r>
                    <m:r>
                      <a:rPr>
                        <a:latin typeface="Cambria Math" panose="02040503050406030204" pitchFamily="18" charset="0"/>
                      </a:rPr>
                      <m:t>𝐸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dirty="0"/>
                  <a:t> represents ‘</a:t>
                </a:r>
                <a:r>
                  <a:rPr dirty="0" err="1"/>
                  <a:t>é</a:t>
                </a:r>
                <a:r>
                  <a:rPr dirty="0"/>
                  <a:t>’, regardless of how it is displayed.</a:t>
                </a:r>
                <a:r>
                  <a:rPr lang="en-US" dirty="0"/>
                  <a:t> (we’ll see this in a moment)</a:t>
                </a:r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Unicode basics (4/5)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Code points for selected characters:</a:t>
            </a:r>
          </a:p>
          <a:p>
            <a:pPr lvl="1"/>
            <a:r>
              <a:t>Latin small letter ‘a’: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𝑈</m:t>
                </m:r>
                <m:r>
                  <a:rPr>
                    <a:latin typeface="Cambria Math" panose="02040503050406030204" pitchFamily="18" charset="0"/>
                  </a:rPr>
                  <m:t>+0061</m:t>
                </m:r>
              </m:oMath>
            </a14:m>
            <a:endParaRPr/>
          </a:p>
          <a:p>
            <a:pPr lvl="1"/>
            <a:r>
              <a:t>Latin small letter ‘é’: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𝑈</m:t>
                </m:r>
                <m:r>
                  <a:rPr>
                    <a:latin typeface="Cambria Math" panose="02040503050406030204" pitchFamily="18" charset="0"/>
                  </a:rPr>
                  <m:t>+00</m:t>
                </m:r>
                <m:r>
                  <a:rPr>
                    <a:latin typeface="Cambria Math" panose="02040503050406030204" pitchFamily="18" charset="0"/>
                  </a:rPr>
                  <m:t>𝐸</m:t>
                </m:r>
                <m:r>
                  <a:rPr>
                    <a:latin typeface="Cambria Math" panose="02040503050406030204" pitchFamily="18" charset="0"/>
                  </a:rPr>
                  <m:t>9</m:t>
                </m:r>
              </m:oMath>
            </a14:m>
            <a:endParaRPr/>
          </a:p>
          <a:p>
            <a:pPr lvl="1"/>
            <a:r>
              <a:t>Chinese character ‘你’: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𝑈</m:t>
                </m:r>
                <m:r>
                  <a:rPr>
                    <a:latin typeface="Cambria Math" panose="02040503050406030204" pitchFamily="18" charset="0"/>
                  </a:rPr>
                  <m:t>+4</m:t>
                </m:r>
                <m:r>
                  <a:rPr>
                    <a:latin typeface="Cambria Math" panose="02040503050406030204" pitchFamily="18" charset="0"/>
                  </a:rPr>
                  <m:t>𝐹</m:t>
                </m:r>
                <m:r>
                  <a:rPr>
                    <a:latin typeface="Cambria Math" panose="02040503050406030204" pitchFamily="18" charset="0"/>
                  </a:rPr>
                  <m:t>60</m:t>
                </m:r>
              </m:oMath>
            </a14:m>
            <a:endParaRPr/>
          </a:p>
          <a:p>
            <a:pPr lvl="1"/>
            <a:r>
              <a:t>Emoji ‘😊’: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𝑈</m:t>
                </m:r>
                <m:r>
                  <a:rPr>
                    <a:latin typeface="Cambria Math" panose="02040503050406030204" pitchFamily="18" charset="0"/>
                  </a:rPr>
                  <m:t>+1</m:t>
                </m:r>
                <m:r>
                  <a:rPr>
                    <a:latin typeface="Cambria Math" panose="02040503050406030204" pitchFamily="18" charset="0"/>
                  </a:rPr>
                  <m:t>𝐹</m:t>
                </m:r>
                <m:r>
                  <a:rPr>
                    <a:latin typeface="Cambria Math" panose="02040503050406030204" pitchFamily="18" charset="0"/>
                  </a:rPr>
                  <m:t>60</m:t>
                </m:r>
                <m:r>
                  <a:rPr>
                    <a:latin typeface="Cambria Math" panose="02040503050406030204" pitchFamily="18" charset="0"/>
                  </a:rPr>
                  <m:t>𝐴</m:t>
                </m:r>
              </m:oMath>
            </a14:m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Unicode basics (5/5)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Unicode enables algorithms to manipulate text as sequences of code points, not bytes or glyphs.</a:t>
            </a:r>
          </a:p>
          <a:p>
            <a:pPr lvl="0"/>
            <a:r>
              <a:rPr dirty="0"/>
              <a:t>Unicode’s abstraction is foundational for robust, language-independent NLP systems.</a:t>
            </a:r>
            <a:endParaRPr lang="en-US" dirty="0"/>
          </a:p>
          <a:p>
            <a:pPr lvl="1"/>
            <a:r>
              <a:rPr lang="en-US" dirty="0"/>
              <a:t>Currently ~150k characters defined, out of ~1.1M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UTF-8 encoding (1/</a:t>
            </a:r>
            <a:r>
              <a:rPr lang="en-US" dirty="0"/>
              <a:t>3</a:t>
            </a:r>
            <a:r>
              <a:rPr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dirty="0"/>
                  <a:t>Unicode Transformation Format – 8 bit (</a:t>
                </a:r>
                <a:r>
                  <a:rPr dirty="0"/>
                  <a:t>UTF-8</a:t>
                </a:r>
                <a:r>
                  <a:rPr lang="en-US" dirty="0"/>
                  <a:t>)</a:t>
                </a:r>
                <a:r>
                  <a:rPr dirty="0"/>
                  <a:t> is a variable-length encoding for Unicode code points, designed to be:</a:t>
                </a:r>
              </a:p>
              <a:p>
                <a:pPr lvl="1"/>
                <a:r>
                  <a:rPr dirty="0"/>
                  <a:t>Space-efficient for ASCII (one byte per character)</a:t>
                </a:r>
              </a:p>
              <a:p>
                <a:pPr lvl="1"/>
                <a:r>
                  <a:rPr dirty="0"/>
                  <a:t>Backward-compatible with legacy ASCII systems</a:t>
                </a:r>
              </a:p>
              <a:p>
                <a:pPr lvl="1"/>
                <a:r>
                  <a:rPr dirty="0"/>
                  <a:t>Capable of representing all Unicode code points (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dirty="0"/>
                  <a:t>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  <m:r>
                      <a:rPr>
                        <a:latin typeface="Cambria Math" panose="02040503050406030204" pitchFamily="18" charset="0"/>
                      </a:rPr>
                      <m:t>𝐹𝐹𝐹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dirty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UTF-8 encoding (2/</a:t>
            </a:r>
            <a:r>
              <a:rPr lang="en-US" dirty="0"/>
              <a:t>3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Intuition:</a:t>
            </a:r>
          </a:p>
          <a:p>
            <a:pPr lvl="1"/>
            <a:r>
              <a:rPr dirty="0"/>
              <a:t>UTF-32 directly encodes code points as 4 bytes: simple but wasteful for common text</a:t>
            </a:r>
          </a:p>
          <a:p>
            <a:pPr lvl="1"/>
            <a:r>
              <a:rPr dirty="0"/>
              <a:t>UTF-8 uses 1–4 bytes per code point, depending on its value: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19F5360-1D50-4093-5B8F-C7445E681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450604"/>
              </p:ext>
            </p:extLst>
          </p:nvPr>
        </p:nvGraphicFramePr>
        <p:xfrm>
          <a:off x="230736" y="2804971"/>
          <a:ext cx="868252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176">
                  <a:extLst>
                    <a:ext uri="{9D8B030D-6E8A-4147-A177-3AD203B41FA5}">
                      <a16:colId xmlns:a16="http://schemas.microsoft.com/office/drawing/2014/main" val="2829507775"/>
                    </a:ext>
                  </a:extLst>
                </a:gridCol>
                <a:gridCol w="2894176">
                  <a:extLst>
                    <a:ext uri="{9D8B030D-6E8A-4147-A177-3AD203B41FA5}">
                      <a16:colId xmlns:a16="http://schemas.microsoft.com/office/drawing/2014/main" val="3629895825"/>
                    </a:ext>
                  </a:extLst>
                </a:gridCol>
                <a:gridCol w="2894176">
                  <a:extLst>
                    <a:ext uri="{9D8B030D-6E8A-4147-A177-3AD203B41FA5}">
                      <a16:colId xmlns:a16="http://schemas.microsoft.com/office/drawing/2014/main" val="1728586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dirty="0"/>
                        <a:t>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dirty="0"/>
                        <a:t>Bit 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dirty="0"/>
                        <a:t>Code Point 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864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0xxxxxxx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dirty="0"/>
                        <a:t>U+0000 to U+007F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02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110xxxxx 10xxxxxx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U+0080 to U+07FF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980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1110xxxx 10xxxxxx 10xxxxxx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U+0800 to U+FFFF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616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11110xxx 10xxxxxx 10xxxxxx 10xxxxxx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dirty="0"/>
                        <a:t>U+10000 to U+10FFFF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9865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UTF-8 encoding (</a:t>
            </a:r>
            <a:r>
              <a:rPr lang="en-US" dirty="0"/>
              <a:t>3</a:t>
            </a:r>
            <a:r>
              <a:rPr dirty="0"/>
              <a:t>/</a:t>
            </a:r>
            <a:r>
              <a:rPr lang="en-US" dirty="0"/>
              <a:t>3</a:t>
            </a:r>
            <a:r>
              <a:rPr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dirty="0"/>
                  <a:t>Efficient text storage/transmission in NLP pipelines</a:t>
                </a:r>
              </a:p>
              <a:p>
                <a:pPr lvl="0"/>
                <a:r>
                  <a:rPr lang="en-US" dirty="0"/>
                  <a:t>Consistent handling of multilingual corpora</a:t>
                </a:r>
              </a:p>
              <a:p>
                <a:pPr lvl="0"/>
                <a:r>
                  <a:rPr lang="en-US" dirty="0"/>
                  <a:t>Enables byte-wise compatibility with legacy systems</a:t>
                </a:r>
              </a:p>
              <a:p>
                <a:pPr lvl="0"/>
                <a:r>
                  <a:rPr lang="en-US" dirty="0"/>
                  <a:t>Note: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len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gives code points, same as “chars” </a:t>
                </a:r>
              </a:p>
              <a:p>
                <a:pPr lvl="1"/>
                <a:r>
                  <a:rPr lang="en-US" dirty="0" err="1">
                    <a:latin typeface="Courier"/>
                  </a:rPr>
                  <a:t>len</a:t>
                </a:r>
                <a:r>
                  <a:rPr lang="en-US" dirty="0">
                    <a:latin typeface="Courier"/>
                  </a:rPr>
                  <a:t>(</a:t>
                </a:r>
                <a:r>
                  <a:rPr lang="en-US" dirty="0" err="1">
                    <a:latin typeface="Courier"/>
                  </a:rPr>
                  <a:t>s.encode</a:t>
                </a:r>
                <a:r>
                  <a:rPr lang="en-US" dirty="0">
                    <a:latin typeface="Courier"/>
                  </a:rPr>
                  <a:t>("utf-8"))</a:t>
                </a:r>
                <a:r>
                  <a:rPr lang="en-US" dirty="0"/>
                  <a:t> gives bytes used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Tokenization implications (1/6)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In multilingual NLP, text is often represented in Unicode, encoded in UTF-8 for storage and processing.</a:t>
            </a:r>
          </a:p>
          <a:p>
            <a:r>
              <a:rPr dirty="0"/>
              <a:t>UTF-8 encodes Unicode characters as sequences of 1–4 bytes, but not all byte sequences are valid characters.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Tokenization implications (2/6)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Byte-Pair Encoding (BPE) and similar algorithms may operate on UTF-8 bytes rather than characters.</a:t>
            </a:r>
          </a:p>
          <a:p>
            <a:pPr lvl="1"/>
            <a:r>
              <a:t>Merges are performed on byte sequences, not necessarily respecting character boundaries.</a:t>
            </a:r>
          </a:p>
          <a:p>
            <a:pPr lvl="1"/>
            <a:r>
              <a:t>This ensures all possible byte values (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–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255</m:t>
                </m:r>
              </m:oMath>
            </a14:m>
            <a:r>
              <a:t>) are covered: no “unknown byte” issue.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Tokenization implications (3/6)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Potential Issues:</a:t>
            </a:r>
          </a:p>
          <a:p>
            <a:pPr lvl="1"/>
            <a:r>
              <a:t>If a merge spans across UTF-8 character boundaries, it may create invalid or uninterpretable byte sequences.</a:t>
            </a:r>
          </a:p>
          <a:p>
            <a:pPr lvl="1"/>
            <a:r>
              <a:t>For example, merging bytes from different characters may break Unicode validity.</a:t>
            </a:r>
          </a:p>
          <a:p>
            <a:pPr lvl="1"/>
            <a:r>
              <a:t>Such merges can yield tokens that do not correspond to any real character or grapheme.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Tokenization implications (4/6)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b="1" dirty="0"/>
              <a:t>Example:</a:t>
            </a:r>
          </a:p>
          <a:p>
            <a:pPr lvl="1"/>
            <a:r>
              <a:rPr dirty="0"/>
              <a:t>Suppose we have the UTF-8 encoding for </a:t>
            </a:r>
            <a:r>
              <a:rPr lang="en-US" dirty="0"/>
              <a:t>‘</a:t>
            </a:r>
            <a:r>
              <a:rPr dirty="0" err="1"/>
              <a:t>é</a:t>
            </a:r>
            <a:r>
              <a:rPr lang="en-US" dirty="0"/>
              <a:t>’</a:t>
            </a:r>
            <a:r>
              <a:rPr dirty="0"/>
              <a:t>:</a:t>
            </a:r>
            <a:r>
              <a:rPr lang="en-US" dirty="0">
                <a:latin typeface="Courier"/>
              </a:rPr>
              <a:t>[0xC3, 0xA9]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dirty="0"/>
              <a:t>If BPE merges </a:t>
            </a:r>
            <a:r>
              <a:rPr lang="en-US" dirty="0">
                <a:latin typeface="Courier"/>
              </a:rPr>
              <a:t>0xA9 </a:t>
            </a:r>
            <a:r>
              <a:rPr dirty="0"/>
              <a:t>from ‘</a:t>
            </a:r>
            <a:r>
              <a:rPr dirty="0" err="1"/>
              <a:t>é</a:t>
            </a:r>
            <a:r>
              <a:rPr dirty="0"/>
              <a:t>’ with a following ASCII byte, the result is not a valid character.</a:t>
            </a:r>
          </a:p>
          <a:p>
            <a:pPr lvl="1"/>
            <a:r>
              <a:rPr lang="en-US" dirty="0"/>
              <a:t>e.g.</a:t>
            </a:r>
            <a:r>
              <a:rPr dirty="0"/>
              <a:t>, the merge operation:</a:t>
            </a:r>
            <a:endParaRPr lang="en-US" dirty="0"/>
          </a:p>
          <a:p>
            <a:pPr marL="342900" lvl="1" indent="0">
              <a:buNone/>
            </a:pPr>
            <a:r>
              <a:rPr lang="en-US" dirty="0"/>
              <a:t>merge:  </a:t>
            </a:r>
            <a:r>
              <a:rPr lang="en-US" dirty="0">
                <a:latin typeface="Courier"/>
              </a:rPr>
              <a:t>[0xC3, 0xA9]</a:t>
            </a:r>
            <a:r>
              <a:rPr lang="en-US" dirty="0"/>
              <a:t> + </a:t>
            </a:r>
            <a:r>
              <a:rPr lang="en-US" dirty="0">
                <a:latin typeface="Courier"/>
              </a:rPr>
              <a:t>[0x20]</a:t>
            </a:r>
            <a:r>
              <a:rPr lang="en-US" dirty="0"/>
              <a:t> -&gt; </a:t>
            </a:r>
            <a:r>
              <a:rPr lang="en-US" dirty="0">
                <a:latin typeface="Courier"/>
              </a:rPr>
              <a:t>[0xC3, 0xA9, 0x20]</a:t>
            </a:r>
          </a:p>
          <a:p>
            <a:pPr marL="342900" lvl="1" indent="0">
              <a:buNone/>
            </a:pPr>
            <a:r>
              <a:rPr lang="en-US" dirty="0"/>
              <a:t>may produce an invalid token if not aligned to character boundaries.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Why tokens matter (1/6)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Tokenization: the process of segmenting text into minimal units, or tokens, is foundational to all NLP tasks.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82B80-AE7B-A530-FA0E-A769B949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Tokenization implications (5/6)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ABB09-29AE-8349-1310-2CD3D8853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we build a model expecting “</a:t>
            </a:r>
            <a:r>
              <a:rPr lang="en-US" dirty="0" err="1"/>
              <a:t>é</a:t>
            </a:r>
            <a:r>
              <a:rPr lang="en-US" dirty="0"/>
              <a:t>” (</a:t>
            </a:r>
            <a:r>
              <a:rPr lang="en-US" dirty="0">
                <a:latin typeface="Courier"/>
              </a:rPr>
              <a:t>[0xC3, 0xA9]</a:t>
            </a:r>
            <a:r>
              <a:rPr lang="en-US" dirty="0"/>
              <a:t>) as an output and we get “</a:t>
            </a:r>
            <a:r>
              <a:rPr lang="en-US" dirty="0" err="1"/>
              <a:t>é</a:t>
            </a:r>
            <a:r>
              <a:rPr lang="en-US" dirty="0"/>
              <a:t> ” out? </a:t>
            </a:r>
            <a:r>
              <a:rPr lang="en-US" dirty="0">
                <a:latin typeface="Courier"/>
              </a:rPr>
              <a:t>[0xC3, 0xA9, 0x20]</a:t>
            </a:r>
          </a:p>
          <a:p>
            <a:r>
              <a:rPr lang="en-US" dirty="0"/>
              <a:t>What about if we are looking for output begins with “Yes” or “No”?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74EAD-DAFE-4D81-2B03-9CBBF5F54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99732-8790-ECAF-D826-44EB7C008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F841B-60B7-1F02-4795-4C931D28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921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E4623-D37E-847F-C45F-8852FC1FB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826B-DE14-80F7-4F66-29314EEC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Tokenization implications: curveball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FDC93-6FB5-4D95-73E4-19215B187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we build a model expecting “</a:t>
            </a:r>
            <a:r>
              <a:rPr lang="en-US" dirty="0" err="1"/>
              <a:t>é</a:t>
            </a:r>
            <a:r>
              <a:rPr lang="en-US" dirty="0"/>
              <a:t>” (</a:t>
            </a:r>
            <a:r>
              <a:rPr lang="en-US" dirty="0">
                <a:latin typeface="Courier"/>
              </a:rPr>
              <a:t>[0xC3, 0xA9]</a:t>
            </a:r>
            <a:r>
              <a:rPr lang="en-US" dirty="0"/>
              <a:t>) as an output and we get “</a:t>
            </a:r>
            <a:r>
              <a:rPr lang="en-US" dirty="0" err="1"/>
              <a:t>é</a:t>
            </a:r>
            <a:r>
              <a:rPr lang="en-US" dirty="0"/>
              <a:t> ” out? </a:t>
            </a:r>
            <a:r>
              <a:rPr lang="en-US" dirty="0">
                <a:latin typeface="Courier"/>
              </a:rPr>
              <a:t>[0xC3, 0xA9, 0x20]</a:t>
            </a:r>
          </a:p>
          <a:p>
            <a:r>
              <a:rPr lang="en-US" dirty="0"/>
              <a:t>What about if we are looking for output begins with “Yes” or “No”?</a:t>
            </a:r>
          </a:p>
          <a:p>
            <a:pPr lvl="1"/>
            <a:r>
              <a:rPr lang="en-US" dirty="0"/>
              <a:t>What if the model starts outputting “Notor”?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BAA7F-0BA7-45AC-4AFF-8F7AD427B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C1D98-D5B4-4E66-B013-6FF7020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9E9B9-AE7D-B31B-2480-25DFEC18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535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BC825-E283-E42C-F9C1-6A1EB59E6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2306B-0663-0096-BB4F-A74DA102B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Tokenization implications: curveball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DDD34-FE71-C30B-4C12-A38B26347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happens if we build a model expecting “</a:t>
            </a:r>
            <a:r>
              <a:rPr lang="en-US" dirty="0" err="1"/>
              <a:t>é</a:t>
            </a:r>
            <a:r>
              <a:rPr lang="en-US" dirty="0"/>
              <a:t>” (</a:t>
            </a:r>
            <a:r>
              <a:rPr lang="en-US" dirty="0">
                <a:latin typeface="Courier"/>
              </a:rPr>
              <a:t>[0xC3, 0xA9]</a:t>
            </a:r>
            <a:r>
              <a:rPr lang="en-US" dirty="0"/>
              <a:t>) as an output and we get “</a:t>
            </a:r>
            <a:r>
              <a:rPr lang="en-US" dirty="0" err="1"/>
              <a:t>é</a:t>
            </a:r>
            <a:r>
              <a:rPr lang="en-US" dirty="0"/>
              <a:t> ” out? </a:t>
            </a:r>
            <a:r>
              <a:rPr lang="en-US" dirty="0">
                <a:latin typeface="Courier"/>
              </a:rPr>
              <a:t>[0xC3, 0xA9, 0x20]</a:t>
            </a:r>
          </a:p>
          <a:p>
            <a:r>
              <a:rPr lang="en-US" dirty="0"/>
              <a:t>What about if we are looking for output begins with “Yes” or “No”?</a:t>
            </a:r>
          </a:p>
          <a:p>
            <a:pPr lvl="1"/>
            <a:r>
              <a:rPr lang="en-US" dirty="0"/>
              <a:t>What if the model starts outputting “Notor”?</a:t>
            </a:r>
          </a:p>
          <a:p>
            <a:pPr lvl="2"/>
            <a:r>
              <a:rPr lang="en-US" dirty="0"/>
              <a:t>Option 1: Don’t use fragile string matching, use logits directly</a:t>
            </a:r>
          </a:p>
          <a:p>
            <a:pPr lvl="2"/>
            <a:r>
              <a:rPr lang="en-US" dirty="0"/>
              <a:t>Option 2: If you can’t use logits, go for token ids and rigorously test/validate the stack</a:t>
            </a:r>
          </a:p>
          <a:p>
            <a:pPr lvl="2"/>
            <a:r>
              <a:rPr lang="en-US" dirty="0"/>
              <a:t>Option 3: Use structured outputs if available (can be combined with others)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CE332-8488-68D4-E1D5-894DBDB0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FFEC4-D18A-345F-902B-76F17C5AC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71AF3-8640-81E4-81BC-13F73C6C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996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Tokenization implications (6/6)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Applications:</a:t>
            </a:r>
          </a:p>
          <a:p>
            <a:pPr lvl="1"/>
            <a:r>
              <a:t>Robust tokenization strategies must account for Unicode encoding to avoid generating ill-formed tokens.</a:t>
            </a:r>
          </a:p>
          <a:p>
            <a:pPr lvl="1"/>
            <a:r>
              <a:t>Many modern models (e.g., GPT-2/3) use byte-level BPE to simplify the vocabulary and avoid out-of-vocabulary (OOV) issues.</a:t>
            </a:r>
          </a:p>
          <a:p>
            <a:pPr lvl="1"/>
            <a:r>
              <a:t>Ensuring merges only occur within valid UTF-8 boundaries is essential for text integrity and reversibility.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Part 3: Tokenization Strategies 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298B-EE1E-4B42-A14F-52AD09BD02E5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Three candidates for units (1/5)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Tokenization: the process of segmenting text into units (“tokens”) for downstream NLP tasks.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Three candidates for units (2/5)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dirty="0"/>
              <a:t>Three primary candidates for tokenization units:</a:t>
            </a:r>
          </a:p>
          <a:p>
            <a:pPr lvl="1"/>
            <a:r>
              <a:rPr b="1" dirty="0"/>
              <a:t>Words:</a:t>
            </a:r>
          </a:p>
          <a:p>
            <a:pPr lvl="2"/>
            <a:r>
              <a:rPr lang="en-US" dirty="0"/>
              <a:t>Pros: </a:t>
            </a:r>
            <a:r>
              <a:rPr dirty="0"/>
              <a:t>Intuitive and meaning-rich; often correspond to linguistic units.</a:t>
            </a:r>
          </a:p>
          <a:p>
            <a:pPr lvl="2"/>
            <a:r>
              <a:rPr lang="en-US" dirty="0"/>
              <a:t>Cons</a:t>
            </a:r>
            <a:r>
              <a:rPr dirty="0"/>
              <a:t>:</a:t>
            </a:r>
            <a:r>
              <a:rPr lang="en-US" dirty="0"/>
              <a:t> </a:t>
            </a:r>
            <a:r>
              <a:rPr dirty="0"/>
              <a:t>Ambiguous boundaries</a:t>
            </a:r>
            <a:r>
              <a:rPr lang="en-US" dirty="0"/>
              <a:t>. </a:t>
            </a:r>
            <a:r>
              <a:rPr dirty="0"/>
              <a:t>Hard to define consistently across languages</a:t>
            </a:r>
            <a:r>
              <a:rPr lang="en-US" dirty="0"/>
              <a:t>.</a:t>
            </a:r>
            <a:endParaRPr dirty="0"/>
          </a:p>
          <a:p>
            <a:pPr lvl="1"/>
            <a:r>
              <a:rPr b="1" dirty="0"/>
              <a:t>Morphemes:</a:t>
            </a:r>
          </a:p>
          <a:p>
            <a:pPr lvl="2"/>
            <a:r>
              <a:rPr dirty="0"/>
              <a:t>Linguistically motivated sub-word units (smallest meaning-bearing elements).</a:t>
            </a:r>
          </a:p>
          <a:p>
            <a:pPr lvl="2"/>
            <a:r>
              <a:rPr dirty="0"/>
              <a:t>Pros:</a:t>
            </a:r>
            <a:r>
              <a:rPr lang="en-US" dirty="0"/>
              <a:t> </a:t>
            </a:r>
            <a:r>
              <a:rPr dirty="0"/>
              <a:t>Capture internal structure of words, useful for morphology-rich languages.</a:t>
            </a:r>
          </a:p>
          <a:p>
            <a:pPr lvl="2"/>
            <a:r>
              <a:rPr dirty="0"/>
              <a:t>Cons:</a:t>
            </a:r>
            <a:r>
              <a:rPr lang="en-US" dirty="0"/>
              <a:t> </a:t>
            </a:r>
            <a:r>
              <a:rPr dirty="0"/>
              <a:t>Requires complex, language-specific analyzers</a:t>
            </a:r>
            <a:r>
              <a:rPr lang="en-US" dirty="0"/>
              <a:t>. </a:t>
            </a:r>
            <a:r>
              <a:rPr dirty="0"/>
              <a:t>Not always uniquely define</a:t>
            </a:r>
            <a:r>
              <a:rPr lang="en-US" dirty="0"/>
              <a:t>d</a:t>
            </a:r>
            <a:r>
              <a:rPr dirty="0"/>
              <a:t>.</a:t>
            </a:r>
          </a:p>
          <a:p>
            <a:pPr lvl="1"/>
            <a:r>
              <a:rPr b="1" dirty="0"/>
              <a:t>Characters:</a:t>
            </a:r>
          </a:p>
          <a:p>
            <a:pPr lvl="2"/>
            <a:r>
              <a:rPr dirty="0"/>
              <a:t>Atomic, well-defined units.</a:t>
            </a:r>
          </a:p>
          <a:p>
            <a:pPr lvl="2"/>
            <a:r>
              <a:rPr lang="en-US" dirty="0"/>
              <a:t>Pros</a:t>
            </a:r>
            <a:r>
              <a:rPr dirty="0"/>
              <a:t>:</a:t>
            </a:r>
            <a:r>
              <a:rPr lang="en-US" dirty="0"/>
              <a:t> </a:t>
            </a:r>
            <a:r>
              <a:rPr dirty="0"/>
              <a:t>Language-independent; no segmentation ambiguity.</a:t>
            </a:r>
          </a:p>
          <a:p>
            <a:pPr lvl="2"/>
            <a:r>
              <a:rPr dirty="0"/>
              <a:t>Disadvantages:</a:t>
            </a:r>
            <a:r>
              <a:rPr lang="en-US" dirty="0"/>
              <a:t> </a:t>
            </a:r>
            <a:r>
              <a:rPr dirty="0"/>
              <a:t>Too small for most semantic tasks; long sequences, reduced efficiency.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Three candidates for units (3/5)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/>
              <a:t>Applications:</a:t>
            </a:r>
          </a:p>
          <a:p>
            <a:pPr lvl="0"/>
            <a:r>
              <a:t>Word-based models (e.g., classical bag-of-words, word2vec) often struggle with unseen or rare words.</a:t>
            </a:r>
          </a:p>
          <a:p>
            <a:pPr lvl="0"/>
            <a:r>
              <a:t>Character-level models are robust to out-of-vocabulary items but less semantically informative.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Three candidates for units (4/5)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Practical compromise: subwords</a:t>
            </a:r>
          </a:p>
          <a:p>
            <a:pPr lvl="1"/>
            <a:r>
              <a:t>Subword units (e.g., via Byte-Pair Encoding, Unigram LM) combine the advantages of words and characters.</a:t>
            </a:r>
          </a:p>
          <a:p>
            <a:pPr lvl="1"/>
            <a:r>
              <a:t>Recombine to represent unseen words, reducing out-of-vocabulary rates.</a:t>
            </a:r>
          </a:p>
          <a:p>
            <a:pPr lvl="1"/>
            <a:r>
              <a:t>Allow efficient vocabulary size control:</a:t>
            </a:r>
          </a:p>
          <a:p>
            <a:pPr marL="0" lvl="0" indent="0">
              <a:buNone/>
            </a:pPr>
            <a:r>
              <a:t>Subword vocabulary: V = {</a:t>
            </a:r>
            <a:r>
              <a:rPr>
                <a:latin typeface="Courier"/>
              </a:rPr>
              <a:t>un</a:t>
            </a:r>
            <a:r>
              <a:t>, </a:t>
            </a:r>
            <a:r>
              <a:rPr>
                <a:latin typeface="Courier"/>
              </a:rPr>
              <a:t>##seen</a:t>
            </a:r>
            <a:r>
              <a:t>, </a:t>
            </a:r>
            <a:r>
              <a:rPr>
                <a:latin typeface="Courier"/>
              </a:rPr>
              <a:t>word</a:t>
            </a:r>
            <a: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Three candidates for units (5/5)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→</m:t>
                </m:r>
              </m:oMath>
            </a14:m>
            <a:r>
              <a:t> Can generate </a:t>
            </a:r>
            <a:r>
              <a:rPr>
                <a:latin typeface="Courier"/>
              </a:rPr>
              <a:t>unseenword</a:t>
            </a:r>
            <a:r>
              <a:t> as </a:t>
            </a:r>
            <a:r>
              <a:rPr>
                <a:latin typeface="Courier"/>
              </a:rPr>
              <a:t>un</a:t>
            </a:r>
            <a:r>
              <a:t> + </a:t>
            </a:r>
            <a:r>
              <a:rPr>
                <a:latin typeface="Courier"/>
              </a:rPr>
              <a:t>##seen</a:t>
            </a:r>
            <a:r>
              <a:t> + </a:t>
            </a:r>
            <a:r>
              <a:rPr>
                <a:latin typeface="Courier"/>
              </a:rPr>
              <a:t>word</a:t>
            </a:r>
            <a:r>
              <a:t> - Widely adopted in modern NLP architectures (e.g., BERT, GPT).</a:t>
            </a:r>
          </a:p>
          <a:p>
            <a:pPr lvl="0"/>
            <a:r>
              <a:rPr b="1"/>
              <a:t>Key insight:</a:t>
            </a:r>
            <a:r>
              <a:t> The choice of tokenization unit directly impacts model vocabulary, data sparsity, and cross-lingual applicability.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Why tokens matter (2/6)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Early NLP systems, such as ELIZA, relied on pattern matching over tokens (often words) to create the illusion of conversation.</a:t>
            </a:r>
          </a:p>
          <a:p>
            <a:pPr lvl="1"/>
            <a:r>
              <a:rPr dirty="0"/>
              <a:t>Example: ELIZA used simple patterns like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 need X </a:t>
            </a:r>
            <a:r>
              <a:rPr lang="en-US" dirty="0"/>
              <a:t>and change the words into suitable outputs like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What would it mean to you if you got X?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dirty="0"/>
              <a:t>Token boundaries define what patterns can be matched, impacting system behavior.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Part 4: Subword Tokenization — Byte-Pair Encoding (BPE)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298B-EE1E-4B42-A14F-52AD09BD02E5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Big picture: trainer + encoder (1/5)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Byte-Pair Encoding (BPE) employs a two-stage architecture: a trainer builds the merge rules (vocabulary), and an encoder applies these merges to segment new text.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Big picture: trainer + encoder (2/5)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BPE Trainer:</a:t>
            </a:r>
            <a:r>
              <a:t> Learns a sequence of symbol merges from a training corpus.</a:t>
            </a:r>
          </a:p>
          <a:p>
            <a:pPr lvl="1"/>
            <a:r>
              <a:t>Begins with a vocabulary of single characters.</a:t>
            </a:r>
          </a:p>
          <a:p>
            <a:pPr lvl="1"/>
            <a:r>
              <a:t>Iteratively finds the most frequent adjacent symbol pair and merges it.</a:t>
            </a:r>
          </a:p>
          <a:p>
            <a:pPr lvl="1"/>
            <a:r>
              <a:t>The process is repeated for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𝑁</m:t>
                </m:r>
              </m:oMath>
            </a14:m>
            <a:r>
              <a:t> steps to build a vocabulary of frequent subwords.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Big picture: trainer + encoder (3/5)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BPE Encoder:</a:t>
            </a:r>
            <a:r>
              <a:rPr lang="en-US" dirty="0"/>
              <a:t> Segments input text by greedily applying the learned merges.</a:t>
            </a:r>
          </a:p>
          <a:p>
            <a:pPr lvl="1"/>
            <a:r>
              <a:rPr lang="en-US" dirty="0"/>
              <a:t>Given a word, repeatedly merges symbol pairs according to the learned order.</a:t>
            </a:r>
          </a:p>
          <a:p>
            <a:pPr lvl="1"/>
            <a:r>
              <a:rPr lang="en-US" dirty="0"/>
              <a:t>Produces a sequence of </a:t>
            </a:r>
            <a:r>
              <a:rPr lang="en-US" dirty="0" err="1"/>
              <a:t>subword</a:t>
            </a:r>
            <a:r>
              <a:rPr lang="en-US" dirty="0"/>
              <a:t> units present in the final BPE vocabulary.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Big picture: trainer + encoder (4/5)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n-US" b="1" dirty="0"/>
                  <a:t>Formalization: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At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each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step</m:t>
                      </m:r>
                      <m:r>
                        <m:rPr>
                          <m:nor/>
                        </m:rPr>
                        <a:rPr lang="en-US"/>
                        <m:t>: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 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arg</m:t>
                      </m:r>
                      <m:limLow>
                        <m:limLow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lim>
                      </m:limLow>
                      <m:r>
                        <m:rPr>
                          <m:nor/>
                        </m:rPr>
                        <a:rPr lang="en-US"/>
                        <m:t>freq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/>
                        <m:t>Merge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/>
                        <m:t>new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m:rPr>
                          <m:nor/>
                        </m:rPr>
                        <a:rPr/>
                        <m:t>symbol</m:t>
                      </m:r>
                      <m:r>
                        <a:rPr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dirty="0"/>
              </a:p>
              <a:p>
                <a:pPr lvl="0"/>
                <a:r>
                  <a:rPr b="1" dirty="0"/>
                  <a:t>Key Insights:</a:t>
                </a:r>
              </a:p>
              <a:p>
                <a:pPr lvl="1"/>
                <a:r>
                  <a:rPr dirty="0"/>
                  <a:t>The trainer determines which </a:t>
                </a:r>
                <a:r>
                  <a:rPr dirty="0" err="1"/>
                  <a:t>subword</a:t>
                </a:r>
                <a:r>
                  <a:rPr dirty="0"/>
                  <a:t> units are represented, balancing vocabulary size with corpus coverage.</a:t>
                </a:r>
              </a:p>
              <a:p>
                <a:pPr lvl="1"/>
                <a:r>
                  <a:rPr dirty="0"/>
                  <a:t>The encoder is deterministic: the same input string always yields the same segmentation under fixed merges.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Big picture: trainer + encoder (5/5)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 dirty="0"/>
              <a:t>Applications:</a:t>
            </a:r>
          </a:p>
          <a:p>
            <a:pPr lvl="0"/>
            <a:r>
              <a:rPr dirty="0"/>
              <a:t>Used in modern NLP models (e.g., GPT) to handle rare words, reduce vocabulary size, and improve generalization.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BPE training: core algorithm intuition (1/</a:t>
            </a:r>
            <a:r>
              <a:rPr lang="en-US" dirty="0"/>
              <a:t>5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Byte-Pair Encoding (BPE) Training: Core Algorithm Intuition</a:t>
            </a:r>
          </a:p>
          <a:p>
            <a:pPr lvl="0"/>
            <a:r>
              <a:rPr dirty="0"/>
              <a:t>BPE is an unsupervised, greedy algorithm that constructs a </a:t>
            </a:r>
            <a:r>
              <a:rPr dirty="0" err="1"/>
              <a:t>subword</a:t>
            </a:r>
            <a:r>
              <a:rPr dirty="0"/>
              <a:t> vocabulary by iteratively merging the most frequent pair of adjacent symbols in a corpus.</a:t>
            </a:r>
          </a:p>
          <a:p>
            <a:pPr lvl="0"/>
            <a:r>
              <a:rPr dirty="0"/>
              <a:t>Initial vocabulary consists of all characters in the corpus.</a:t>
            </a:r>
          </a:p>
          <a:p>
            <a:pPr lvl="1"/>
            <a:r>
              <a:rPr dirty="0"/>
              <a:t>Each word is represented as a sequence of characters (with special end-of-word marker).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BPE training: core algorithm intuition (2/</a:t>
            </a:r>
            <a:r>
              <a:rPr lang="en-US" dirty="0"/>
              <a:t>5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At each iteration:</a:t>
            </a:r>
          </a:p>
          <a:p>
            <a:pPr lvl="1"/>
            <a:r>
              <a:t>Identify the most frequent adjacent symbol pair (e.g., </a:t>
            </a:r>
            <a:r>
              <a:rPr>
                <a:latin typeface="Courier"/>
              </a:rPr>
              <a:t>n e</a:t>
            </a:r>
            <a:r>
              <a:t> in </a:t>
            </a:r>
            <a:r>
              <a:rPr>
                <a:latin typeface="Courier"/>
              </a:rPr>
              <a:t>new</a:t>
            </a:r>
            <a:r>
              <a:t>).</a:t>
            </a:r>
          </a:p>
          <a:p>
            <a:pPr lvl="1"/>
            <a:r>
              <a:t>Merge this pair into a new symbol (e.g., </a:t>
            </a:r>
            <a:r>
              <a:rPr>
                <a:latin typeface="Courier"/>
              </a:rPr>
              <a:t>ne</a:t>
            </a:r>
            <a:r>
              <a:t>), updating both the corpus and the vocabulary.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BPE training: core algorithm intuition (3/</a:t>
            </a:r>
            <a:r>
              <a:rPr lang="en-US" dirty="0"/>
              <a:t>5</a:t>
            </a:r>
            <a:r>
              <a:rPr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lvl="0"/>
                <a:r>
                  <a:rPr dirty="0"/>
                  <a:t>Example: Corpus = </a:t>
                </a:r>
                <a:r>
                  <a:rPr dirty="0">
                    <a:latin typeface="Courier"/>
                  </a:rPr>
                  <a:t>set new new renew reset renew</a:t>
                </a:r>
              </a:p>
              <a:p>
                <a:pPr lvl="1"/>
                <a:r>
                  <a:rPr dirty="0"/>
                  <a:t>Step 0: Words are tokenized as sequences of characters:</a:t>
                </a:r>
              </a:p>
              <a:p>
                <a:pPr lvl="1"/>
                <a:r>
                  <a:rPr dirty="0">
                    <a:latin typeface="Courier"/>
                  </a:rPr>
                  <a:t>s e t</a:t>
                </a:r>
                <a:r>
                  <a:rPr dirty="0"/>
                  <a:t>, </a:t>
                </a:r>
                <a:r>
                  <a:rPr dirty="0">
                    <a:latin typeface="Courier"/>
                  </a:rPr>
                  <a:t>n e w</a:t>
                </a:r>
                <a:r>
                  <a:rPr dirty="0"/>
                  <a:t>, </a:t>
                </a:r>
                <a:r>
                  <a:rPr dirty="0">
                    <a:latin typeface="Courier"/>
                  </a:rPr>
                  <a:t>n e w</a:t>
                </a:r>
                <a:r>
                  <a:rPr dirty="0"/>
                  <a:t>, </a:t>
                </a:r>
                <a:r>
                  <a:rPr dirty="0">
                    <a:latin typeface="Courier"/>
                  </a:rPr>
                  <a:t>r e n e w</a:t>
                </a:r>
                <a:r>
                  <a:rPr dirty="0"/>
                  <a:t>, </a:t>
                </a:r>
                <a:r>
                  <a:rPr dirty="0">
                    <a:latin typeface="Courier"/>
                  </a:rPr>
                  <a:t>r e s e t</a:t>
                </a:r>
                <a:r>
                  <a:rPr dirty="0"/>
                  <a:t>, </a:t>
                </a:r>
                <a:r>
                  <a:rPr dirty="0">
                    <a:latin typeface="Courier"/>
                  </a:rPr>
                  <a:t>r e n e w</a:t>
                </a:r>
              </a:p>
              <a:p>
                <a:pPr lvl="1"/>
                <a:r>
                  <a:rPr dirty="0"/>
                  <a:t>Step 1: Count adjacent pairs; most frequent is </a:t>
                </a:r>
                <a:r>
                  <a:rPr dirty="0">
                    <a:latin typeface="Courier"/>
                  </a:rPr>
                  <a:t>n e</a:t>
                </a:r>
                <a:r>
                  <a:rPr dirty="0"/>
                  <a:t>.</a:t>
                </a:r>
              </a:p>
              <a:p>
                <a:pPr lvl="2"/>
                <a:r>
                  <a:rPr dirty="0"/>
                  <a:t>Merge: </a:t>
                </a:r>
                <a:r>
                  <a:rPr dirty="0">
                    <a:latin typeface="Courier"/>
                  </a:rPr>
                  <a:t>n e</a:t>
                </a:r>
                <a:r>
                  <a:rPr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dirty="0"/>
                  <a:t> </a:t>
                </a:r>
                <a:r>
                  <a:rPr dirty="0">
                    <a:latin typeface="Courier"/>
                  </a:rPr>
                  <a:t>ne</a:t>
                </a:r>
              </a:p>
              <a:p>
                <a:pPr lvl="2"/>
                <a:r>
                  <a:rPr dirty="0"/>
                  <a:t>Update: </a:t>
                </a:r>
                <a:r>
                  <a:rPr dirty="0">
                    <a:latin typeface="Courier"/>
                  </a:rPr>
                  <a:t>ne w</a:t>
                </a:r>
                <a:r>
                  <a:rPr dirty="0"/>
                  <a:t>, </a:t>
                </a:r>
                <a:r>
                  <a:rPr dirty="0">
                    <a:latin typeface="Courier"/>
                  </a:rPr>
                  <a:t>r e ne w</a:t>
                </a:r>
                <a:r>
                  <a:rPr dirty="0"/>
                  <a:t>, etc.</a:t>
                </a:r>
              </a:p>
              <a:p>
                <a:pPr lvl="1"/>
                <a:r>
                  <a:rPr dirty="0"/>
                  <a:t>Step 2: Next frequent pair is </a:t>
                </a:r>
                <a:r>
                  <a:rPr dirty="0">
                    <a:latin typeface="Courier"/>
                  </a:rPr>
                  <a:t>ne w</a:t>
                </a:r>
                <a:r>
                  <a:rPr dirty="0"/>
                  <a:t>.</a:t>
                </a:r>
              </a:p>
              <a:p>
                <a:pPr lvl="2"/>
                <a:r>
                  <a:rPr dirty="0"/>
                  <a:t>Merge: </a:t>
                </a:r>
                <a:r>
                  <a:rPr dirty="0">
                    <a:latin typeface="Courier"/>
                  </a:rPr>
                  <a:t>ne w</a:t>
                </a:r>
                <a:r>
                  <a:rPr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dirty="0"/>
                  <a:t> </a:t>
                </a:r>
                <a:r>
                  <a:rPr dirty="0">
                    <a:latin typeface="Courier"/>
                  </a:rPr>
                  <a:t>new</a:t>
                </a:r>
              </a:p>
              <a:p>
                <a:pPr lvl="2"/>
                <a:r>
                  <a:rPr dirty="0"/>
                  <a:t>Update: </a:t>
                </a:r>
                <a:r>
                  <a:rPr dirty="0">
                    <a:latin typeface="Courier"/>
                  </a:rPr>
                  <a:t>new</a:t>
                </a:r>
                <a:r>
                  <a:rPr dirty="0"/>
                  <a:t>, </a:t>
                </a:r>
                <a:r>
                  <a:rPr dirty="0">
                    <a:latin typeface="Courier"/>
                  </a:rPr>
                  <a:t>r e new</a:t>
                </a:r>
                <a:r>
                  <a:rPr dirty="0"/>
                  <a:t>, etc.</a:t>
                </a:r>
              </a:p>
              <a:p>
                <a:pPr lvl="1"/>
                <a:r>
                  <a:rPr dirty="0"/>
                  <a:t>Further merges may create higher-level </a:t>
                </a:r>
                <a:r>
                  <a:rPr dirty="0" err="1"/>
                  <a:t>subwords</a:t>
                </a:r>
                <a:r>
                  <a:rPr dirty="0"/>
                  <a:t> (e.g., </a:t>
                </a:r>
                <a:r>
                  <a:rPr dirty="0">
                    <a:latin typeface="Courier"/>
                  </a:rPr>
                  <a:t>re-</a:t>
                </a:r>
                <a:r>
                  <a:rPr dirty="0"/>
                  <a:t> prefix).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6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BPE training: core algorithm intuition (4/</a:t>
            </a:r>
            <a:r>
              <a:rPr lang="en-US" dirty="0"/>
              <a:t>5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sz="1800" dirty="0"/>
              <a:t>BPE discovers recurring </a:t>
            </a:r>
            <a:r>
              <a:rPr sz="1800" dirty="0" err="1"/>
              <a:t>subword</a:t>
            </a:r>
            <a:r>
              <a:rPr sz="1800" dirty="0"/>
              <a:t> patterns (e.g., </a:t>
            </a:r>
            <a:r>
              <a:rPr sz="1800" dirty="0">
                <a:latin typeface="Courier"/>
              </a:rPr>
              <a:t>re-</a:t>
            </a:r>
            <a:r>
              <a:rPr sz="1800" dirty="0"/>
              <a:t>) without linguistic supervision.</a:t>
            </a:r>
          </a:p>
          <a:p>
            <a:pPr lvl="0"/>
            <a:r>
              <a:rPr sz="1800" dirty="0"/>
              <a:t>Pseudocode (from J&amp;M Fig. 2.6):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59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86C407-0187-796E-20AF-E04094F5D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53460"/>
            <a:ext cx="7772400" cy="26138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3601-EA66-8591-B9FD-EEA6562F4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ELIZA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69575-D4B9-79E7-ED72-F5FB55BE7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Rogerian psychotherapist imitation via pattern matching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6C4A1-ECD5-03EB-7DCF-D903BF1E57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pic>
        <p:nvPicPr>
          <p:cNvPr id="7" name="Picture 6" descr="An example of a turn between ELIZA and a User imitating a rogerian psychotherapist by pattern matching">
            <a:extLst>
              <a:ext uri="{FF2B5EF4-FFF2-40B4-BE49-F238E27FC236}">
                <a16:creationId xmlns:a16="http://schemas.microsoft.com/office/drawing/2014/main" id="{36B4C0E6-9F8D-EE80-73E7-EB3006C2A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388" y="2015817"/>
            <a:ext cx="5997223" cy="257880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D49F4-7C20-7771-42EE-E8CEF632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CFFA3-8943-855C-AC0A-99D2E90F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90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BPE training: core algorithm intuition (</a:t>
            </a:r>
            <a:r>
              <a:rPr lang="en-US" dirty="0"/>
              <a:t>5</a:t>
            </a:r>
            <a:r>
              <a:rPr dirty="0"/>
              <a:t>/</a:t>
            </a:r>
            <a:r>
              <a:rPr lang="en-US" dirty="0"/>
              <a:t>5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/>
              <a:t>Applications:</a:t>
            </a:r>
          </a:p>
          <a:p>
            <a:pPr lvl="0"/>
            <a:r>
              <a:t>Produces subword units that capture morphological structure and rare word forms.</a:t>
            </a:r>
          </a:p>
          <a:p>
            <a:pPr lvl="0"/>
            <a:r>
              <a:t>Widely used in neural machine translation and large language models.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BPE “in practice” (</a:t>
            </a:r>
            <a:r>
              <a:rPr lang="en-US" dirty="0"/>
              <a:t>1</a:t>
            </a:r>
            <a:r>
              <a:rPr dirty="0"/>
              <a:t>/</a:t>
            </a:r>
            <a:r>
              <a:rPr lang="en-US" dirty="0"/>
              <a:t>6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BPE is applied over token sequences, often at the byte level for maximal coverage.</a:t>
            </a:r>
          </a:p>
          <a:p>
            <a:pPr lvl="1"/>
            <a:r>
              <a:t>Byte-level BPE operates on UTF-8 byte sequences, ensuring compatibility with any text.</a:t>
            </a:r>
          </a:p>
          <a:p>
            <a:pPr lvl="1"/>
            <a:r>
              <a:t>Illegal or rare byte sequences are typically filtered to prevent encoding errors.</a:t>
            </a:r>
          </a:p>
          <a:p>
            <a:pPr lvl="1"/>
            <a:r>
              <a:t>This approach yields robust, language-agnostic tokenization, but may ignore linguistic boundaries.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BPE “in practice” (</a:t>
            </a:r>
            <a:r>
              <a:rPr lang="en-US" dirty="0"/>
              <a:t>2</a:t>
            </a:r>
            <a:r>
              <a:rPr dirty="0"/>
              <a:t>/</a:t>
            </a:r>
            <a:r>
              <a:rPr lang="en-US" dirty="0"/>
              <a:t>6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Pretokenization with Regex:</a:t>
            </a:r>
          </a:p>
          <a:p>
            <a:pPr lvl="1"/>
            <a:r>
              <a:t>Pretokenization splits raw text into initial fragments using regular expressions.</a:t>
            </a:r>
          </a:p>
          <a:p>
            <a:pPr lvl="1"/>
            <a:r>
              <a:t>Common regex patterns: whitespace (</a:t>
            </a:r>
            <a:r>
              <a:rPr>
                <a:latin typeface="Courier"/>
              </a:rPr>
              <a:t>\s+</a:t>
            </a:r>
            <a:r>
              <a:t>), punctuation (</a:t>
            </a:r>
            <a:r>
              <a:rPr>
                <a:latin typeface="Courier"/>
              </a:rPr>
              <a:t>[.,!?]</a:t>
            </a:r>
            <a:r>
              <a:t>), and digit chunking (</a:t>
            </a:r>
            <a:r>
              <a:rPr>
                <a:latin typeface="Courier"/>
              </a:rPr>
              <a:t>\d+</a:t>
            </a:r>
            <a:r>
              <a:t>).</a:t>
            </a:r>
          </a:p>
          <a:p>
            <a:pPr lvl="1"/>
            <a:r>
              <a:t>Clitic handling: patterns like </a:t>
            </a:r>
            <a:r>
              <a:rPr>
                <a:latin typeface="Courier"/>
              </a:rPr>
              <a:t>(\w+)'(s|re|ve)</a:t>
            </a:r>
            <a:r>
              <a:t> to preserve contractions as units.</a:t>
            </a:r>
          </a:p>
          <a:p>
            <a:pPr lvl="1"/>
            <a:r>
              <a:t>Formally, given input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𝑥</m:t>
                </m:r>
              </m:oMath>
            </a14:m>
            <a:r>
              <a:t>, pretokenizer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𝑃</m:t>
                </m:r>
              </m:oMath>
            </a14:m>
            <a:r>
              <a:t> maps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𝑥</m:t>
                </m:r>
                <m:r>
                  <a:rPr>
                    <a:latin typeface="Cambria Math" panose="02040503050406030204" pitchFamily="18" charset="0"/>
                  </a:rPr>
                  <m:t>→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,...,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e>
                </m:d>
              </m:oMath>
            </a14:m>
            <a:r>
              <a:t>, where each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𝑤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sub>
                </m:sSub>
              </m:oMath>
            </a14:m>
            <a:r>
              <a:t> is a fragment.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BPE “in practice” (</a:t>
            </a:r>
            <a:r>
              <a:rPr lang="en-US" dirty="0"/>
              <a:t>3</a:t>
            </a:r>
            <a:r>
              <a:rPr dirty="0"/>
              <a:t>/</a:t>
            </a:r>
            <a:r>
              <a:rPr lang="en-US" dirty="0"/>
              <a:t>6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Multilingual tokenization introduces vocabulary imbalances.</a:t>
            </a:r>
          </a:p>
          <a:p>
            <a:pPr lvl="1"/>
            <a:r>
              <a:t>BPE trained on English-heavy corpora oversegments other languages:</a:t>
            </a:r>
          </a:p>
          <a:p>
            <a:pPr lvl="1"/>
            <a:r>
              <a:t>Non-English words split into longer subword sequences.</a:t>
            </a:r>
          </a:p>
          <a:p>
            <a:pPr lvl="1"/>
            <a:r>
              <a:t>Leads to longer input sequences and higher computational cost for underrepresented languages.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BPE “in practice” (</a:t>
            </a:r>
            <a:r>
              <a:rPr lang="en-US" dirty="0"/>
              <a:t>4</a:t>
            </a:r>
            <a:r>
              <a:rPr dirty="0"/>
              <a:t>/</a:t>
            </a:r>
            <a:r>
              <a:rPr lang="en-US" dirty="0"/>
              <a:t>6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Unigram LM Tokenization (Alternative):</a:t>
            </a:r>
          </a:p>
          <a:p>
            <a:pPr lvl="1"/>
            <a:r>
              <a:t>Unigram LM defines a probabilistic model over possible subword segmentations: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m:rPr>
                      <m:nor/>
                    </m:rPr>
                    <a:rPr/>
                    <m:t>Segment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limLow>
                    <m:limLow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limLowPr>
                    <m:e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>
                          <a:latin typeface="Cambria Math" panose="02040503050406030204" pitchFamily="18" charset="0"/>
                        </a:rPr>
                        <m:t> </m:t>
                      </m:r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max</m:t>
                      </m:r>
                    </m:e>
                    <m:lim>
                      <m:r>
                        <a:rPr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𝒮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lim>
                  </m:limLow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𝑆</m:t>
                      </m:r>
                    </m:e>
                  </m:d>
                </m:oMath>
              </m:oMathPara>
            </a14:m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BPE “in practice” (</a:t>
            </a:r>
            <a:r>
              <a:rPr lang="en-US" dirty="0"/>
              <a:t>5</a:t>
            </a:r>
            <a:r>
              <a:rPr dirty="0"/>
              <a:t>/</a:t>
            </a:r>
            <a:r>
              <a:rPr lang="en-US" dirty="0"/>
              <a:t>6</a:t>
            </a:r>
            <a:r>
              <a:rPr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dirty="0"/>
                  <a:t>: segmentation,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dirty="0"/>
                  <a:t>: product of </a:t>
                </a:r>
                <a:r>
                  <a:rPr dirty="0" err="1"/>
                  <a:t>subword</a:t>
                </a:r>
                <a:r>
                  <a:rPr dirty="0"/>
                  <a:t> probabilities.</a:t>
                </a:r>
              </a:p>
              <a:p>
                <a:pPr lvl="1"/>
                <a:r>
                  <a:rPr dirty="0"/>
                  <a:t>Contrast: BPE is deterministic and greedy; Unigram LM is probabilistic and can sample multiple segmentations.</a:t>
                </a:r>
              </a:p>
              <a:p>
                <a:pPr lvl="1"/>
                <a:r>
                  <a:rPr dirty="0"/>
                  <a:t>Linguistic pros/cons:</a:t>
                </a:r>
              </a:p>
              <a:p>
                <a:pPr lvl="2"/>
                <a:r>
                  <a:rPr dirty="0"/>
                  <a:t>Unigram LM can encode alternative morphological analyses.</a:t>
                </a:r>
              </a:p>
              <a:p>
                <a:pPr lvl="2"/>
                <a:r>
                  <a:rPr dirty="0"/>
                  <a:t>BPE is preferred for efficiency, lossless compression, and deterministic decoding.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BPE “in practice” (</a:t>
            </a:r>
            <a:r>
              <a:rPr lang="en-US" dirty="0"/>
              <a:t>6</a:t>
            </a:r>
            <a:r>
              <a:rPr dirty="0"/>
              <a:t>/</a:t>
            </a:r>
            <a:r>
              <a:rPr lang="en-US" dirty="0"/>
              <a:t>6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/>
              <a:t>Applications:</a:t>
            </a:r>
          </a:p>
          <a:p>
            <a:pPr lvl="0"/>
            <a:r>
              <a:t>Engineering: BPE is favored for large-scale, multilingual systems due to speed and simplicity.</a:t>
            </a:r>
          </a:p>
          <a:p>
            <a:pPr lvl="0"/>
            <a:r>
              <a:t>Research: Unigram LM tokenization supports richer linguistic modeling, especially for morphologically complex languages.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Part 5: Rule-based Tokenization (When you want “words”)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298B-EE1E-4B42-A14F-52AD09BD02E5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Why rule-based still matters (1/4)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Rule-based tokenization refers to the use of handcrafted patterns or algorithms to segment text into word-like units, as opposed to relying solely on statistical or neural models.</a:t>
            </a:r>
          </a:p>
          <a:p>
            <a:pPr lvl="0"/>
            <a:r>
              <a:t>Many NLP tasks require precise, linguistically motivated tokens:</a:t>
            </a:r>
          </a:p>
          <a:p>
            <a:pPr lvl="1"/>
            <a:r>
              <a:t>Syntactic parsing, morphological analysis, and social science studies often demand word-like units that respect linguistic conventions.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Why rule-based still matters (2/4)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lvl="0"/>
                <a:r>
                  <a:t>English tokenization desiderata highlight why rules are still essential:</a:t>
                </a:r>
              </a:p>
              <a:p>
                <a:pPr lvl="1"/>
                <a:r>
                  <a:t>Separate most punctuation marks from words (e.g., “hello!”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t> “hello”, “!”)</a:t>
                </a:r>
              </a:p>
              <a:p>
                <a:pPr lvl="1"/>
                <a:r>
                  <a:t>Preserve internal punctuation in abbreviations or acronyms (e.g., </a:t>
                </a:r>
                <a:r>
                  <a:rPr>
                    <a:latin typeface="Courier"/>
                  </a:rPr>
                  <a:t>U.S.A.</a:t>
                </a:r>
                <a:r>
                  <a:t>, </a:t>
                </a:r>
                <a:r>
                  <a:rPr>
                    <a:latin typeface="Courier"/>
                  </a:rPr>
                  <a:t>e.g.</a:t>
                </a:r>
                <a:r>
                  <a:t>, </a:t>
                </a:r>
                <a:r>
                  <a:rPr>
                    <a:latin typeface="Courier"/>
                  </a:rPr>
                  <a:t>co-op</a:t>
                </a:r>
                <a:r>
                  <a:t>)</a:t>
                </a:r>
              </a:p>
              <a:p>
                <a:pPr lvl="1"/>
                <a:r>
                  <a:t>Retain entities with internal structure as single tokens:</a:t>
                </a:r>
              </a:p>
              <a:p>
                <a:pPr lvl="1"/>
                <a:r>
                  <a:t>Monetary amounts: </a:t>
                </a:r>
                <a:r>
                  <a:rPr>
                    <a:latin typeface="Courier"/>
                  </a:rPr>
                  <a:t>$45.55</a:t>
                </a:r>
              </a:p>
              <a:p>
                <a:pPr lvl="1"/>
                <a:r>
                  <a:t>Dates: </a:t>
                </a:r>
                <a:r>
                  <a:rPr>
                    <a:latin typeface="Courier"/>
                  </a:rPr>
                  <a:t>12/31/2023</a:t>
                </a:r>
              </a:p>
              <a:p>
                <a:pPr lvl="1"/>
                <a:r>
                  <a:t>URLs: </a:t>
                </a:r>
                <a:r>
                  <a:rPr>
                    <a:latin typeface="Courier"/>
                  </a:rPr>
                  <a:t>https://www.example.com</a:t>
                </a:r>
              </a:p>
              <a:p>
                <a:pPr lvl="1"/>
                <a:r>
                  <a:t>Hashtags and emails: </a:t>
                </a:r>
                <a:r>
                  <a:rPr>
                    <a:latin typeface="Courier"/>
                  </a:rPr>
                  <a:t>#NLP</a:t>
                </a:r>
                <a:r>
                  <a:t>, </a:t>
                </a:r>
                <a:r>
                  <a:rPr>
                    <a:latin typeface="Courier"/>
                  </a:rPr>
                  <a:t>user@example.com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6" t="-2239" r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Why tokens matter (3/6)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Tokenization is the first step in most NLP pipelines</a:t>
            </a:r>
            <a:endParaRPr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6F14458-0FB8-9983-C298-CB73E9A24734}"/>
              </a:ext>
            </a:extLst>
          </p:cNvPr>
          <p:cNvSpPr/>
          <p:nvPr/>
        </p:nvSpPr>
        <p:spPr>
          <a:xfrm>
            <a:off x="524498" y="2734647"/>
            <a:ext cx="897309" cy="307649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words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AE8CB79-BB72-E59D-6E0E-E4F25EF8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2488113"/>
            <a:ext cx="2392822" cy="102420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D06021-D058-D215-C368-272C3C340E1A}"/>
              </a:ext>
            </a:extLst>
          </p:cNvPr>
          <p:cNvSpPr txBox="1"/>
          <p:nvPr/>
        </p:nvSpPr>
        <p:spPr>
          <a:xfrm>
            <a:off x="945811" y="3122860"/>
            <a:ext cx="136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encoding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F5CA84-5381-74DF-508B-46C83E423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0" idx="3"/>
            <a:endCxn id="11" idx="1"/>
          </p:cNvCxnSpPr>
          <p:nvPr/>
        </p:nvCxnSpPr>
        <p:spPr>
          <a:xfrm flipV="1">
            <a:off x="1421807" y="2888464"/>
            <a:ext cx="463609" cy="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2BE629B-D024-C1BC-8D71-3A24EA17F206}"/>
              </a:ext>
            </a:extLst>
          </p:cNvPr>
          <p:cNvSpPr/>
          <p:nvPr/>
        </p:nvSpPr>
        <p:spPr>
          <a:xfrm>
            <a:off x="1885416" y="2734639"/>
            <a:ext cx="897309" cy="307649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tokens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FCF78F-365D-FFF0-7688-376F37A8C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1" idx="3"/>
            <a:endCxn id="7" idx="1"/>
          </p:cNvCxnSpPr>
          <p:nvPr/>
        </p:nvCxnSpPr>
        <p:spPr>
          <a:xfrm>
            <a:off x="2782725" y="2888464"/>
            <a:ext cx="463609" cy="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F74EAE6-2F87-6D34-B922-18C88AEE9FF1}"/>
              </a:ext>
            </a:extLst>
          </p:cNvPr>
          <p:cNvSpPr/>
          <p:nvPr/>
        </p:nvSpPr>
        <p:spPr>
          <a:xfrm>
            <a:off x="3246334" y="2264632"/>
            <a:ext cx="1747615" cy="1247686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Language Model Oracle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ACC4AA8-1062-862C-2376-C819AFF30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7" idx="3"/>
            <a:endCxn id="13" idx="1"/>
          </p:cNvCxnSpPr>
          <p:nvPr/>
        </p:nvCxnSpPr>
        <p:spPr>
          <a:xfrm flipV="1">
            <a:off x="4993949" y="2888463"/>
            <a:ext cx="385984" cy="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84D00CF-12E5-AF0B-62F6-62830230F6FA}"/>
              </a:ext>
            </a:extLst>
          </p:cNvPr>
          <p:cNvSpPr/>
          <p:nvPr/>
        </p:nvSpPr>
        <p:spPr>
          <a:xfrm>
            <a:off x="5379933" y="2734638"/>
            <a:ext cx="897309" cy="307649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logits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7A2F949-9626-AE36-E38D-4EE7D63EC48E}"/>
              </a:ext>
            </a:extLst>
          </p:cNvPr>
          <p:cNvSpPr/>
          <p:nvPr/>
        </p:nvSpPr>
        <p:spPr>
          <a:xfrm>
            <a:off x="6618361" y="2734637"/>
            <a:ext cx="897309" cy="307649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tokens</a:t>
            </a:r>
          </a:p>
        </p:txBody>
      </p:sp>
      <p:sp>
        <p:nvSpPr>
          <p:cNvPr id="30" name="Rounded Rectangle 29" descr="encoding text from words to token goes into a model oracle, which produces logits of the token space which are finally decoded back to words">
            <a:extLst>
              <a:ext uri="{FF2B5EF4-FFF2-40B4-BE49-F238E27FC236}">
                <a16:creationId xmlns:a16="http://schemas.microsoft.com/office/drawing/2014/main" id="{55D07F46-6C95-6098-24DC-E526367F3D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433561" y="2488112"/>
            <a:ext cx="2392822" cy="102420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6F26CF9-025F-87F6-CA54-186DA0A76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3" idx="3"/>
            <a:endCxn id="12" idx="1"/>
          </p:cNvCxnSpPr>
          <p:nvPr/>
        </p:nvCxnSpPr>
        <p:spPr>
          <a:xfrm flipV="1">
            <a:off x="6277242" y="2888462"/>
            <a:ext cx="34111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7BAD191-2D52-007E-53C7-89EA056EBD52}"/>
              </a:ext>
            </a:extLst>
          </p:cNvPr>
          <p:cNvSpPr txBox="1"/>
          <p:nvPr/>
        </p:nvSpPr>
        <p:spPr>
          <a:xfrm>
            <a:off x="7005770" y="3127914"/>
            <a:ext cx="136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decoding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0F5A451-4658-34BC-AFF5-6E9936EA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2" idx="3"/>
            <a:endCxn id="14" idx="1"/>
          </p:cNvCxnSpPr>
          <p:nvPr/>
        </p:nvCxnSpPr>
        <p:spPr>
          <a:xfrm flipV="1">
            <a:off x="7515670" y="2888461"/>
            <a:ext cx="34111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4487CD7-CA3B-8AE0-5C43-53B157051769}"/>
              </a:ext>
            </a:extLst>
          </p:cNvPr>
          <p:cNvSpPr/>
          <p:nvPr/>
        </p:nvSpPr>
        <p:spPr>
          <a:xfrm>
            <a:off x="7856789" y="2734636"/>
            <a:ext cx="897309" cy="307649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Why rule-based still matters (3/4)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Rule-based approaches handle language-specific conventions more robustly:</a:t>
            </a:r>
          </a:p>
          <a:p>
            <a:pPr lvl="1"/>
            <a:r>
              <a:rPr dirty="0"/>
              <a:t>Numeric formats differ (e.g., English </a:t>
            </a:r>
            <a:r>
              <a:rPr dirty="0">
                <a:latin typeface="Courier"/>
              </a:rPr>
              <a:t>1,000.5</a:t>
            </a:r>
            <a:r>
              <a:rPr dirty="0"/>
              <a:t> vs. German </a:t>
            </a:r>
            <a:r>
              <a:rPr dirty="0">
                <a:latin typeface="Courier"/>
              </a:rPr>
              <a:t>1.000,5</a:t>
            </a:r>
            <a:r>
              <a:rPr dirty="0"/>
              <a:t>)</a:t>
            </a:r>
          </a:p>
          <a:p>
            <a:pPr lvl="1"/>
            <a:r>
              <a:rPr dirty="0"/>
              <a:t>Rule-based tokenizers can use regular expressions such as</a:t>
            </a:r>
          </a:p>
          <a:p>
            <a:pPr marL="0" lvl="0" indent="0">
              <a:buNone/>
            </a:pPr>
            <a:r>
              <a:rPr dirty="0">
                <a:latin typeface="Courier"/>
              </a:rPr>
              <a:t>\$[0-9]+(\.[0-9]{2})?</a:t>
            </a:r>
          </a:p>
          <a:p>
            <a:pPr marL="0" lvl="0" indent="0">
              <a:buNone/>
            </a:pPr>
            <a:r>
              <a:rPr dirty="0"/>
              <a:t>for monetary amounts, ensuring correct treatment.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Why rule-based still matters (4/4)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Applications:</a:t>
            </a:r>
            <a:endParaRPr lang="en-US" dirty="0"/>
          </a:p>
          <a:p>
            <a:pPr lvl="1"/>
            <a:r>
              <a:rPr dirty="0"/>
              <a:t>Preprocessing for downstream tasks that assume word boundaries (e.g., part-of-speech tagging)</a:t>
            </a:r>
          </a:p>
          <a:p>
            <a:pPr lvl="1"/>
            <a:r>
              <a:rPr dirty="0"/>
              <a:t>Social media and domain-specific texts, where statistical models may lack coverage</a:t>
            </a:r>
          </a:p>
          <a:p>
            <a:pPr lvl="1"/>
            <a:r>
              <a:rPr dirty="0"/>
              <a:t>Linguistic research requiring faithful segmentation of complex forms</a:t>
            </a:r>
          </a:p>
          <a:p>
            <a:pPr lvl="1"/>
            <a:r>
              <a:rPr dirty="0"/>
              <a:t>Statistical and neural tokenizers may over-split or under-split without explicit rules, making rule-based methods indispensable for accuracy in many scenarios.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Tokenization standards (1/</a:t>
            </a:r>
            <a:r>
              <a:rPr lang="en-US" dirty="0"/>
              <a:t>4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dirty="0"/>
              <a:t>Tokenization speed is critical:</a:t>
            </a:r>
          </a:p>
          <a:p>
            <a:pPr lvl="1"/>
            <a:r>
              <a:rPr dirty="0"/>
              <a:t>Tokenization is a prerequisite for downstream tasks (e.g., parsing, tagging).</a:t>
            </a:r>
          </a:p>
          <a:p>
            <a:pPr lvl="1"/>
            <a:r>
              <a:rPr dirty="0"/>
              <a:t>Inefficient tokenization can bottleneck large-scale NLP workflows.</a:t>
            </a:r>
          </a:p>
          <a:p>
            <a:pPr lvl="1"/>
            <a:r>
              <a:rPr dirty="0"/>
              <a:t>Real-world systems often require processing millions of words per second.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72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Tokenization standards (</a:t>
            </a:r>
            <a:r>
              <a:rPr lang="en-US" dirty="0"/>
              <a:t>2</a:t>
            </a:r>
            <a:r>
              <a:rPr dirty="0"/>
              <a:t>/</a:t>
            </a:r>
            <a:r>
              <a:rPr lang="en-US" dirty="0"/>
              <a:t>4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Standard approaches leverage regular expressions and finite-state automata:</a:t>
            </a:r>
          </a:p>
          <a:p>
            <a:pPr lvl="1"/>
            <a:r>
              <a:t>Regex-based tokenizers (e.g., NLTK’s regexp_tokenize) use patterns such as +|[^\w\s]+ to separate words from punctuation.</a:t>
            </a:r>
          </a:p>
          <a:p>
            <a:pPr lvl="1"/>
            <a:r>
              <a:t>Formally, let be the input alphabet; a finite-state automaton (FSA) defines a set of states and transitions to efficiently recognize token boundaries.</a:t>
            </a:r>
          </a:p>
          <a:p>
            <a:pPr lvl="1"/>
            <a:r>
              <a:t>Example FSA for whitespace tokenization: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73</a:t>
            </a:fld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Tokenization standards (</a:t>
            </a:r>
            <a:r>
              <a:rPr lang="en-US" dirty="0"/>
              <a:t>3</a:t>
            </a:r>
            <a:r>
              <a:rPr dirty="0"/>
              <a:t>/</a:t>
            </a:r>
            <a:r>
              <a:rPr lang="en-US" dirty="0"/>
              <a:t>4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t>Intuition: Tokenization standards must balance linguistic accuracy with computational efficiency.</a:t>
            </a:r>
          </a:p>
          <a:p>
            <a:pPr lvl="1"/>
            <a:r>
              <a:t>Simple whitespace or punctuation-based splitting misses edge cases (e.g., “can’t”).</a:t>
            </a:r>
          </a:p>
          <a:p>
            <a:pPr lvl="1"/>
            <a:r>
              <a:t>Overly complex patterns may slow processing and reduce maintainability.</a:t>
            </a:r>
          </a:p>
          <a:p>
            <a:pPr marL="0" lvl="0" indent="0">
              <a:buNone/>
            </a:pPr>
            <a:r>
              <a:rPr b="1"/>
              <a:t>Applications:</a:t>
            </a:r>
          </a:p>
          <a:p>
            <a:pPr lvl="0"/>
            <a:r>
              <a:t>Preprocessing for language modeling, parsing, and information retrieval.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74</a:t>
            </a:fld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Tokenization standards (</a:t>
            </a:r>
            <a:r>
              <a:rPr lang="en-US" dirty="0"/>
              <a:t>4</a:t>
            </a:r>
            <a:r>
              <a:rPr dirty="0"/>
              <a:t>/</a:t>
            </a:r>
            <a:r>
              <a:rPr lang="en-US" dirty="0"/>
              <a:t>4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Standardized tokenization ensures comparability across corpora and experiments.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75</a:t>
            </a:fld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Regex tokenizer example (NLTK-style) (1/4)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Rule-based tokenization with regular expressions enables fine-grained control over how input text is segmented into tokens, crucial for downstream NLP tasks.</a:t>
            </a:r>
          </a:p>
          <a:p>
            <a:pPr lvl="0"/>
            <a:r>
              <a:t>Key idea: A regex tokenizer applies pattern-matching rules to extract tokens, rather than relying solely on whitespace or built-in language rules.</a:t>
            </a:r>
          </a:p>
          <a:p>
            <a:pPr lvl="0"/>
            <a:r>
              <a:t>Example input: That U.S.A. poster-print costs $12.40…</a:t>
            </a:r>
          </a:p>
          <a:p>
            <a:pPr lvl="0"/>
            <a:r>
              <a:t>Typical regex pattern components (NLTK-style):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76</a:t>
            </a:fld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Regex tokenizer example (NLTK-style) (2/4)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104683"/>
              </p:ext>
            </p:extLst>
          </p:nvPr>
        </p:nvGraphicFramePr>
        <p:xfrm>
          <a:off x="457200" y="1193800"/>
          <a:ext cx="8229600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Example 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Abbreviations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>
                          <a:latin typeface="Courier"/>
                        </a:rPr>
                        <a:t>[A-Z]\.(?:[A-Z]\.)+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Match acronyms (e.g., U.S.A.)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Hyphenated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>
                          <a:latin typeface="Courier"/>
                        </a:rPr>
                        <a:t>\w+(?:-\w+)+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Match hyphenated words (e.g., poster-print)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Currency and 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>
                          <a:latin typeface="Courier"/>
                        </a:rPr>
                        <a:t>\\d+(?:\.\d+)?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Match currency and numbers (e.g., \12.40)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Ellipsis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>
                          <a:latin typeface="Courier"/>
                        </a:rPr>
                        <a:t>\.{3}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Match ellipsis 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Punctuation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>
                          <a:latin typeface="Courier"/>
                        </a:rPr>
                        <a:t>[.,!?;:]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dirty="0"/>
                        <a:t>Match punctuation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77</a:t>
            </a:fld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Regex tokenizer example (NLTK-style) (3/4)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Output token list for the example: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m:rPr>
                      <m:nor/>
                    </m:rPr>
                    <a:rPr/>
                    <m:t>[</m:t>
                  </m:r>
                  <m:r>
                    <m:rPr>
                      <m:nor/>
                    </m:rPr>
                    <a:rPr/>
                    <m:t>That</m:t>
                  </m:r>
                  <m:r>
                    <m:rPr>
                      <m:nor/>
                    </m:rPr>
                    <a:rPr/>
                    <m:t>, </m:t>
                  </m:r>
                  <m:r>
                    <m:rPr>
                      <m:nor/>
                    </m:rPr>
                    <a:rPr/>
                    <m:t>U</m:t>
                  </m:r>
                  <m:r>
                    <m:rPr>
                      <m:nor/>
                    </m:rPr>
                    <a:rPr/>
                    <m:t>.</m:t>
                  </m:r>
                  <m:r>
                    <m:rPr>
                      <m:nor/>
                    </m:rPr>
                    <a:rPr/>
                    <m:t>S</m:t>
                  </m:r>
                  <m:r>
                    <m:rPr>
                      <m:nor/>
                    </m:rPr>
                    <a:rPr/>
                    <m:t>.</m:t>
                  </m:r>
                  <m:r>
                    <m:rPr>
                      <m:nor/>
                    </m:rPr>
                    <a:rPr/>
                    <m:t>A</m:t>
                  </m:r>
                  <m:r>
                    <m:rPr>
                      <m:nor/>
                    </m:rPr>
                    <a:rPr/>
                    <m:t>., </m:t>
                  </m:r>
                  <m:r>
                    <m:rPr>
                      <m:nor/>
                    </m:rPr>
                    <a:rPr/>
                    <m:t>poster</m:t>
                  </m:r>
                  <m:r>
                    <m:rPr>
                      <m:nor/>
                    </m:rPr>
                    <a:rPr/>
                    <m:t>−</m:t>
                  </m:r>
                  <m:r>
                    <m:rPr>
                      <m:nor/>
                    </m:rPr>
                    <a:rPr/>
                    <m:t>print</m:t>
                  </m:r>
                  <m:r>
                    <m:rPr>
                      <m:nor/>
                    </m:rPr>
                    <a:rPr/>
                    <m:t>, </m:t>
                  </m:r>
                  <m:r>
                    <m:rPr>
                      <m:nor/>
                    </m:rPr>
                    <a:rPr/>
                    <m:t>costs</m:t>
                  </m:r>
                  <m:r>
                    <m:rPr>
                      <m:nor/>
                    </m:rPr>
                    <a:rPr/>
                    <m:t>, $12.40, …]</m:t>
                  </m:r>
                </m:oMath>
              </m:oMathPara>
            </a14:m>
            <a:endParaRPr/>
          </a:p>
          <a:p>
            <a:pPr marL="0" lvl="0" indent="0">
              <a:buNone/>
            </a:pPr>
            <a:r>
              <a:rPr b="1"/>
              <a:t>Applications:</a:t>
            </a:r>
          </a:p>
          <a:p>
            <a:pPr lvl="0"/>
            <a:r>
              <a:t>Adapting regex patterns allows for custom tokenization, such as:</a:t>
            </a:r>
          </a:p>
          <a:p>
            <a:pPr lvl="1"/>
            <a:r>
              <a:t>Preserving emails as single tokens: add </a:t>
            </a:r>
            <a:r>
              <a:rPr>
                <a:latin typeface="Courier"/>
              </a:rPr>
              <a:t>[\w\.-]+@[\w\.-]+</a:t>
            </a:r>
            <a:r>
              <a:t> to the pattern</a:t>
            </a:r>
          </a:p>
          <a:p>
            <a:pPr lvl="1"/>
            <a:r>
              <a:t>Handling URLs, hashtags, or domain-specific entities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78</a:t>
            </a:fld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Regex tokenizer example (NLTK-style) (4/4)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Limitations:</a:t>
            </a:r>
          </a:p>
          <a:p>
            <a:pPr lvl="1"/>
            <a:r>
              <a:t>Rule-based tokenizers may miss linguistic subtleties (e.g., contractions, ambiguous cases)</a:t>
            </a:r>
          </a:p>
          <a:p>
            <a:pPr lvl="1"/>
            <a:r>
              <a:t>Maintenance and extensibility can be challenging for highly variable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79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Why tokens matter (4/6)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The definition of a “token” is task-dependent.</a:t>
            </a:r>
          </a:p>
          <a:p>
            <a:pPr lvl="1"/>
            <a:r>
              <a:rPr dirty="0"/>
              <a:t>For language models, punctuation marks (e.g., </a:t>
            </a:r>
            <a:r>
              <a:rPr dirty="0">
                <a:latin typeface="Courier"/>
              </a:rPr>
              <a:t>.</a:t>
            </a:r>
            <a:r>
              <a:rPr dirty="0"/>
              <a:t>, </a:t>
            </a:r>
            <a:r>
              <a:rPr dirty="0">
                <a:latin typeface="Courier"/>
              </a:rPr>
              <a:t>,</a:t>
            </a:r>
            <a:r>
              <a:rPr dirty="0"/>
              <a:t>, </a:t>
            </a:r>
            <a:r>
              <a:rPr dirty="0">
                <a:latin typeface="Courier"/>
              </a:rPr>
              <a:t>!</a:t>
            </a:r>
            <a:r>
              <a:rPr dirty="0"/>
              <a:t>) are typically treated as tokens.</a:t>
            </a:r>
          </a:p>
          <a:p>
            <a:pPr lvl="1"/>
            <a:r>
              <a:rPr dirty="0"/>
              <a:t>For some tasks (e.g., sentiment analysis), splitting contractions or handling hyphenation may be important.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Part 6: Corpora, Variation, and Tokenization Choices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298B-EE1E-4B42-A14F-52AD09BD02E5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80</a:t>
            </a:fld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Why corpora context matters (1/5)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Corpora context refers to the social, linguistic, and situational factors surrounding the creation of text. These dimensions crucially impact linguistic analysis, annotation, and tokenization decisions.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81</a:t>
            </a:fld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Why corpora context matters (2/5)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Text is always situated: speaker, dialect, time, and communicative purpose influence content</a:t>
            </a:r>
          </a:p>
          <a:p>
            <a:pPr lvl="1"/>
            <a:r>
              <a:t>Example: Transcripts from therapy sessions (e.g., ELIZA dialogues) differ from newswire</a:t>
            </a:r>
          </a:p>
          <a:p>
            <a:pPr lvl="1"/>
            <a:r>
              <a:t>Speaker intent and formality shape lexical choice, syntax, and segmentation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82</a:t>
            </a:fld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Why corpora context matters (3/5)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Variation dimensions affect language data:</a:t>
            </a:r>
          </a:p>
          <a:p>
            <a:pPr lvl="1"/>
            <a:r>
              <a:t>Language: Over 7000 languages, each with unique orthography and morphology</a:t>
            </a:r>
          </a:p>
          <a:p>
            <a:pPr lvl="1"/>
            <a:r>
              <a:t>Dialects/Varieties: Features in African American English (AAE) may alter word boundaries or spelling (e.g., “gon’” for “going to”)</a:t>
            </a:r>
          </a:p>
          <a:p>
            <a:pPr lvl="1"/>
            <a:r>
              <a:t>Genre: Tokenization differs for news, fiction, medical notes, or conversational transcripts</a:t>
            </a:r>
          </a:p>
          <a:p>
            <a:pPr lvl="1"/>
            <a:r>
              <a:t>Medical notes: “bp120/80” (blood pressure) vs. standard prose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83</a:t>
            </a:fld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Why corpora context matters (4/5)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t>Code-switching and mixed-language phenomena complicate tokenization</a:t>
            </a:r>
          </a:p>
          <a:p>
            <a:pPr lvl="1"/>
            <a:r>
              <a:t>Example: Social media post mixing English and Spanish (“Estoy happy today!”)</a:t>
            </a:r>
          </a:p>
          <a:p>
            <a:pPr lvl="1"/>
            <a:r>
              <a:t>Algorithms must handle multilingual word boundaries and hybrid grammar</a:t>
            </a:r>
          </a:p>
          <a:p>
            <a:pPr marL="0" lvl="0" indent="0">
              <a:buNone/>
            </a:pPr>
            <a:r>
              <a:rPr b="1"/>
              <a:t>Applications:</a:t>
            </a:r>
          </a:p>
          <a:p>
            <a:pPr lvl="0"/>
            <a:r>
              <a:t>Tokenizer design must be corpus-aware; generic rules may fail on nonstandard or domain-specific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84</a:t>
            </a:fld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Why corpora context matters (5/5)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Annotation guidelines often require adaptation to the sociolinguistic context of the corpus</a:t>
            </a:r>
          </a:p>
          <a:p>
            <a:pPr lvl="0"/>
            <a:r>
              <a:rPr dirty="0"/>
              <a:t>Zipf’s Law and Heaps’ Law depend on corpus context:</a:t>
            </a:r>
          </a:p>
          <a:p>
            <a:pPr lvl="1"/>
            <a:r>
              <a:rPr lang="en-US" dirty="0"/>
              <a:t>i.e. empirical statistics of the corpus 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85</a:t>
            </a:fld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Recap: Putting it all together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298B-EE1E-4B42-A14F-52AD09BD02E5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86</a:t>
            </a:fld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Tokenization design decision framework (1/4)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Tokenization is the process of segmenting text into units (tokens) for downstream NLP tasks. Selecting an appropriate tokenization strategy is critical, as it affects model performance, fairness, and linguistic adequacy.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87</a:t>
            </a:fld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Tokenization design decision framework (2/4)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lvl="0" indent="0">
                  <a:buNone/>
                </a:pPr>
                <a:r>
                  <a:rPr sz="1800" dirty="0"/>
                  <a:t>The optimal tokenization scheme depends on the downstream task and linguistic context.</a:t>
                </a:r>
              </a:p>
              <a:p>
                <a:r>
                  <a:rPr sz="1900" dirty="0"/>
                  <a:t>For parsing or syntax-sensitive applications:</a:t>
                </a:r>
              </a:p>
              <a:p>
                <a:pPr lvl="1"/>
                <a:r>
                  <a:rPr sz="1700" dirty="0"/>
                  <a:t>Rule-based or word-level tokenization is preferred, possibly augmented with clitic handling.</a:t>
                </a:r>
              </a:p>
              <a:p>
                <a:pPr lvl="1"/>
                <a:r>
                  <a:rPr sz="1700" dirty="0"/>
                  <a:t>Example: English contractions (“don’t” </a:t>
                </a:r>
                <a14:m>
                  <m:oMath xmlns:m="http://schemas.openxmlformats.org/officeDocument/2006/math">
                    <m:r>
                      <a:rPr sz="170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sz="1700" dirty="0"/>
                  <a:t> “do” + “</a:t>
                </a:r>
                <a:r>
                  <a:rPr sz="1700" dirty="0" err="1"/>
                  <a:t>n’t</a:t>
                </a:r>
                <a:r>
                  <a:rPr sz="1700" dirty="0"/>
                  <a:t>”) require splitting to preserve syntactic structure.</a:t>
                </a:r>
              </a:p>
              <a:p>
                <a:r>
                  <a:rPr sz="1900" dirty="0"/>
                  <a:t>For language models and open-vocabulary generation:</a:t>
                </a:r>
              </a:p>
              <a:p>
                <a:pPr lvl="1"/>
                <a:r>
                  <a:rPr sz="1700" dirty="0" err="1"/>
                  <a:t>Subword</a:t>
                </a:r>
                <a:r>
                  <a:rPr sz="1700" dirty="0"/>
                  <a:t> tokenization (e.g., Byte-Pair Encoding, Unigram LM) balances vocabulary size and coverage.</a:t>
                </a:r>
              </a:p>
              <a:p>
                <a:pPr lvl="1"/>
                <a:r>
                  <a:rPr sz="1700" dirty="0"/>
                  <a:t>Byte-level tokenization ensures safety for rare or unseen scripts.</a:t>
                </a:r>
              </a:p>
              <a:p>
                <a:pPr lvl="1"/>
                <a:r>
                  <a:rPr sz="1700" dirty="0"/>
                  <a:t>Example: BPE learns frequent </a:t>
                </a:r>
                <a:r>
                  <a:rPr sz="1700" dirty="0" err="1"/>
                  <a:t>subword</a:t>
                </a:r>
                <a:r>
                  <a:rPr sz="1700" dirty="0"/>
                  <a:t> units such that common words are single tokens, rare words split into smaller units.</a:t>
                </a:r>
              </a:p>
              <a:p>
                <a:r>
                  <a:rPr sz="1900" dirty="0"/>
                  <a:t>For multilingual fairness:</a:t>
                </a:r>
              </a:p>
              <a:p>
                <a:pPr lvl="1"/>
                <a:r>
                  <a:rPr sz="1700" dirty="0"/>
                  <a:t>Measure and minimize </a:t>
                </a:r>
                <a:r>
                  <a:rPr sz="1700" dirty="0" err="1"/>
                  <a:t>oversegmentation</a:t>
                </a:r>
                <a:r>
                  <a:rPr sz="1700" dirty="0"/>
                  <a:t>, especially in morphologically rich or low-resource languages.</a:t>
                </a:r>
              </a:p>
              <a:p>
                <a:pPr lvl="1"/>
                <a:r>
                  <a:rPr sz="1700" dirty="0"/>
                  <a:t>Evaluate per-language token efficiency (e.g., average tokens per word, coverage rate).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09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88</a:t>
            </a:fld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Tokenization design decision framework (3/4)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 dirty="0"/>
              <a:t>Applications:</a:t>
            </a:r>
          </a:p>
          <a:p>
            <a:pPr lvl="0"/>
            <a:r>
              <a:rPr dirty="0"/>
              <a:t>When designing a tokenizer, analyze the trade-off between vocabulary size, out-of-vocabulary (OOV) rate, and token sequence length.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89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Why tokens matter (5/6)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Applications:</a:t>
            </a:r>
            <a:endParaRPr lang="en-US" dirty="0"/>
          </a:p>
          <a:p>
            <a:pPr lvl="1"/>
            <a:r>
              <a:rPr dirty="0"/>
              <a:t>Pattern matching: Regular expressions such as </a:t>
            </a:r>
            <a:r>
              <a:rPr dirty="0">
                <a:latin typeface="Courier"/>
              </a:rPr>
              <a:t>\</a:t>
            </a:r>
            <a:r>
              <a:rPr dirty="0" err="1">
                <a:latin typeface="Courier"/>
              </a:rPr>
              <a:t>bword</a:t>
            </a:r>
            <a:r>
              <a:rPr dirty="0">
                <a:latin typeface="Courier"/>
              </a:rPr>
              <a:t>\b</a:t>
            </a:r>
            <a:r>
              <a:rPr dirty="0"/>
              <a:t> operate over token boundaries.</a:t>
            </a:r>
          </a:p>
          <a:p>
            <a:pPr lvl="1"/>
            <a:r>
              <a:rPr dirty="0"/>
              <a:t>Statistical analysis: Frequency counts and laws (Zipf’s, Heaps’) depend on token definitions.</a:t>
            </a:r>
          </a:p>
          <a:p>
            <a:pPr lvl="1"/>
            <a:r>
              <a:rPr dirty="0"/>
              <a:t>Sequence models: Input and output spaces are defined over tokens, affecting vocabulary size.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Tokenization design decision framework (4/4)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Formally, 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tokenizer,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the vocabulary,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 set of input sentences: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>
                              <a:latin typeface="Cambria Math" panose="02040503050406030204" pitchFamily="18" charset="0"/>
                            </a:rPr>
                            <m:t>𝑇</m:t>
                          </m:r>
                        </m:lim>
                      </m:limLow>
                      <m:r>
                        <a:rPr>
                          <a:latin typeface="Cambria Math" panose="02040503050406030204" pitchFamily="18" charset="0"/>
                        </a:rPr>
                        <m:t> 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/>
                            <m:t>len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/>
                        <m:t>subject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m:rPr>
                          <m:nor/>
                        </m:rPr>
                        <a:rPr/>
                        <m:t>to</m:t>
                      </m:r>
                      <m:r>
                        <a:rPr>
                          <a:latin typeface="Cambria Math" panose="02040503050406030204" pitchFamily="18" charset="0"/>
                        </a:rPr>
                        <m:t> </m:t>
                      </m:r>
                      <m:d>
                        <m:dPr>
                          <m:begChr m:val="|"/>
                          <m:endChr m:val="|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>
                          <a:latin typeface="Cambria Math" panose="02040503050406030204" pitchFamily="18" charset="0"/>
                        </a:rPr>
                        <m:t>, </m:t>
                      </m:r>
                      <m:r>
                        <m:rPr>
                          <m:nor/>
                        </m:rPr>
                        <a:rPr/>
                        <m:t>OOV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dirty="0"/>
              </a:p>
              <a:p>
                <a:pPr marL="0" lvl="0" indent="0">
                  <a:buNone/>
                </a:pPr>
                <a:r>
                  <a:rPr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dirty="0"/>
                  <a:t> is a vocabulary size constraint,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dirty="0"/>
                  <a:t> is a target OOV rate.</a:t>
                </a:r>
              </a:p>
              <a:p>
                <a:pPr lvl="0"/>
                <a:r>
                  <a:rPr dirty="0"/>
                  <a:t>Consider sociolinguistic factors; a tokenization scheme should not systematically disadvantage any language or dialect.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35" t="-1119" r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90</a:t>
            </a:fld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99F87-A7F3-B837-A762-61E8682DF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66FFA-DBDC-40FE-0AF2-8CDDB96D7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B7E46-0416-B073-2824-0DC6AFD2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CDE2B-7D2C-677C-E9F5-AF1F972CD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91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0D72D2-D560-D331-79D8-A437E006149E}"/>
              </a:ext>
            </a:extLst>
          </p:cNvPr>
          <p:cNvSpPr/>
          <p:nvPr/>
        </p:nvSpPr>
        <p:spPr>
          <a:xfrm>
            <a:off x="524498" y="2734647"/>
            <a:ext cx="897309" cy="307649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words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E15E8C8-C666-910D-8A96-8C37B6314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2488113"/>
            <a:ext cx="2392822" cy="102420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C748C6-B481-6741-58F7-8F25816455FC}"/>
              </a:ext>
            </a:extLst>
          </p:cNvPr>
          <p:cNvSpPr txBox="1"/>
          <p:nvPr/>
        </p:nvSpPr>
        <p:spPr>
          <a:xfrm>
            <a:off x="945811" y="3122860"/>
            <a:ext cx="136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encoding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18EA5B-B3B1-5F17-9619-B0A841868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7" idx="3"/>
            <a:endCxn id="11" idx="1"/>
          </p:cNvCxnSpPr>
          <p:nvPr/>
        </p:nvCxnSpPr>
        <p:spPr>
          <a:xfrm flipV="1">
            <a:off x="1421807" y="2888464"/>
            <a:ext cx="463609" cy="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2AF844D-9DA7-1393-32D5-AF0B45A8C3AD}"/>
              </a:ext>
            </a:extLst>
          </p:cNvPr>
          <p:cNvSpPr/>
          <p:nvPr/>
        </p:nvSpPr>
        <p:spPr>
          <a:xfrm>
            <a:off x="1885416" y="2734639"/>
            <a:ext cx="897309" cy="307649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tokens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D3B0C8-2C6D-1A4F-A4BC-A1FF735F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1" idx="3"/>
            <a:endCxn id="13" idx="1"/>
          </p:cNvCxnSpPr>
          <p:nvPr/>
        </p:nvCxnSpPr>
        <p:spPr>
          <a:xfrm>
            <a:off x="2782725" y="2888464"/>
            <a:ext cx="463609" cy="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36AA6E0-44EA-5412-5B1B-1554EB5608E5}"/>
              </a:ext>
            </a:extLst>
          </p:cNvPr>
          <p:cNvSpPr/>
          <p:nvPr/>
        </p:nvSpPr>
        <p:spPr>
          <a:xfrm>
            <a:off x="3246334" y="2264632"/>
            <a:ext cx="1747615" cy="1247686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Language Model Oracle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0BF6A8-CCE1-8E99-6C13-2C3B32B77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3" idx="3"/>
            <a:endCxn id="15" idx="1"/>
          </p:cNvCxnSpPr>
          <p:nvPr/>
        </p:nvCxnSpPr>
        <p:spPr>
          <a:xfrm flipV="1">
            <a:off x="4993949" y="2888463"/>
            <a:ext cx="385984" cy="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A2BB090-E0AA-DC29-ABEB-DECB3625ADBA}"/>
              </a:ext>
            </a:extLst>
          </p:cNvPr>
          <p:cNvSpPr/>
          <p:nvPr/>
        </p:nvSpPr>
        <p:spPr>
          <a:xfrm>
            <a:off x="5379933" y="2734638"/>
            <a:ext cx="897309" cy="307649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logits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AB8FE2A-E0AD-10C0-4BC6-F9C3D7B82A30}"/>
              </a:ext>
            </a:extLst>
          </p:cNvPr>
          <p:cNvSpPr/>
          <p:nvPr/>
        </p:nvSpPr>
        <p:spPr>
          <a:xfrm>
            <a:off x="6618361" y="2734637"/>
            <a:ext cx="897309" cy="307649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tokens</a:t>
            </a:r>
          </a:p>
        </p:txBody>
      </p:sp>
      <p:sp>
        <p:nvSpPr>
          <p:cNvPr id="17" name="Rounded Rectangle 16" descr="encoding text from words to token goes into a model oracle, which produces logits of the token space which are finally decoded back to words">
            <a:extLst>
              <a:ext uri="{FF2B5EF4-FFF2-40B4-BE49-F238E27FC236}">
                <a16:creationId xmlns:a16="http://schemas.microsoft.com/office/drawing/2014/main" id="{D583EBB9-B4B7-233C-59DB-B878878699C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433561" y="2488112"/>
            <a:ext cx="2392822" cy="102420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8A51BE-4D55-883B-507E-F8A469C37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5" idx="3"/>
            <a:endCxn id="16" idx="1"/>
          </p:cNvCxnSpPr>
          <p:nvPr/>
        </p:nvCxnSpPr>
        <p:spPr>
          <a:xfrm flipV="1">
            <a:off x="6277242" y="2888462"/>
            <a:ext cx="34111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88F0BB3-6313-9F96-2E21-B6B39F8B2C6E}"/>
              </a:ext>
            </a:extLst>
          </p:cNvPr>
          <p:cNvSpPr txBox="1"/>
          <p:nvPr/>
        </p:nvSpPr>
        <p:spPr>
          <a:xfrm>
            <a:off x="7005770" y="3127914"/>
            <a:ext cx="136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decoding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E34824A-2E23-265C-32BB-2BC19C475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6" idx="3"/>
            <a:endCxn id="21" idx="1"/>
          </p:cNvCxnSpPr>
          <p:nvPr/>
        </p:nvCxnSpPr>
        <p:spPr>
          <a:xfrm flipV="1">
            <a:off x="7515670" y="2888461"/>
            <a:ext cx="34111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A687B2B-4F23-FB38-EAE8-BEBACEDED154}"/>
              </a:ext>
            </a:extLst>
          </p:cNvPr>
          <p:cNvSpPr/>
          <p:nvPr/>
        </p:nvSpPr>
        <p:spPr>
          <a:xfrm>
            <a:off x="7856789" y="2734636"/>
            <a:ext cx="897309" cy="307649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words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4D36E-343D-F1CF-3F70-EBDB98C62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941" y="2264632"/>
            <a:ext cx="2855259" cy="1301189"/>
          </a:xfrm>
          <a:prstGeom prst="rect">
            <a:avLst/>
          </a:prstGeom>
          <a:solidFill>
            <a:srgbClr val="BFBFBF">
              <a:alpha val="52157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5F0B16-8C6F-689B-4B74-48649B271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6083" y="2264632"/>
            <a:ext cx="3855795" cy="1307097"/>
          </a:xfrm>
          <a:prstGeom prst="rect">
            <a:avLst/>
          </a:prstGeom>
          <a:solidFill>
            <a:srgbClr val="BFBFBF">
              <a:alpha val="52157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669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Content derived from: J&amp;M Ch.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203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B08BA-A863-1AEA-6C06-E7890BB4A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Code snippet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BACDC-5B3F-3F47-94CD-6AA4AC19E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5" y="1200151"/>
            <a:ext cx="8993391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print(chr(0x00E9))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print(chr(0x0065) + chr(0x0301))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bytes.fromhex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("c3 a9").decode("utf-8"))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bytes.fromhex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("c3 a9 20").decode("utf-8"))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print(chr(0xFFFD))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bytes.fromhex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("c3 a9 a9").decode("utf-8"))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7452F-5F21-2700-5C98-D9E9813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7409-5857-8349-B469-B74B80260AB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4473C-1893-8E61-BA84-E7899DE9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447/517 26wi - NLP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06E48-5E79-40F9-60A5-A7B7615F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16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5699</Words>
  <Application>Microsoft Macintosh PowerPoint</Application>
  <PresentationFormat>On-screen Show (16:9)</PresentationFormat>
  <Paragraphs>741</Paragraphs>
  <Slides>93</Slides>
  <Notes>93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0" baseType="lpstr">
      <vt:lpstr>Arial</vt:lpstr>
      <vt:lpstr>Calibri</vt:lpstr>
      <vt:lpstr>Cambria Math</vt:lpstr>
      <vt:lpstr>Courier</vt:lpstr>
      <vt:lpstr>Courier New</vt:lpstr>
      <vt:lpstr>Wingdings</vt:lpstr>
      <vt:lpstr>Office Theme</vt:lpstr>
      <vt:lpstr>Words and Tokens</vt:lpstr>
      <vt:lpstr>Administrivia</vt:lpstr>
      <vt:lpstr>Part 1: Foundations</vt:lpstr>
      <vt:lpstr>Why tokens matter (1/6)</vt:lpstr>
      <vt:lpstr>Why tokens matter (2/6)</vt:lpstr>
      <vt:lpstr>ELIZA Example</vt:lpstr>
      <vt:lpstr>Why tokens matter (3/6)</vt:lpstr>
      <vt:lpstr>Why tokens matter (4/6)</vt:lpstr>
      <vt:lpstr>Why tokens matter (5/6)</vt:lpstr>
      <vt:lpstr>Why tokens matter (6/6)</vt:lpstr>
      <vt:lpstr>What is a “word”? (1/6)</vt:lpstr>
      <vt:lpstr>What is a “word”? (2/6)</vt:lpstr>
      <vt:lpstr>What is a “word”? (3/6)</vt:lpstr>
      <vt:lpstr>What is a “word”? (4/6)</vt:lpstr>
      <vt:lpstr>What is a “word”? (5/6)</vt:lpstr>
      <vt:lpstr>What is a “word”? (6/6)</vt:lpstr>
      <vt:lpstr>Types vs instances (1/4)</vt:lpstr>
      <vt:lpstr>Types vs instances (2/4)</vt:lpstr>
      <vt:lpstr>Types vs instances (3/4)</vt:lpstr>
      <vt:lpstr>Types vs instances (4/4)</vt:lpstr>
      <vt:lpstr>Multilinguality: when “words” aren’t separated by spaces (1/2)</vt:lpstr>
      <vt:lpstr>Multilinguality: when “words” aren’t separated by spaces (2/2)</vt:lpstr>
      <vt:lpstr>Vocabulary growth and the “too many words” problem (1/4)</vt:lpstr>
      <vt:lpstr>Vocabulary growth and the “too many words” problem (2/4)</vt:lpstr>
      <vt:lpstr>Vocabulary growth and the “too many words” problem (3/4)</vt:lpstr>
      <vt:lpstr>Vocabulary growth and the “too many words” problem (4/4)</vt:lpstr>
      <vt:lpstr>Part 2: Characters and Representation (Unicode + UTF-8)</vt:lpstr>
      <vt:lpstr>Unicode basics (1/5)</vt:lpstr>
      <vt:lpstr>Unicode basics (2/5)</vt:lpstr>
      <vt:lpstr>Unicode basics (3/5)</vt:lpstr>
      <vt:lpstr>Unicode basics (4/5)</vt:lpstr>
      <vt:lpstr>Unicode basics (5/5)</vt:lpstr>
      <vt:lpstr>UTF-8 encoding (1/3)</vt:lpstr>
      <vt:lpstr>UTF-8 encoding (2/3)</vt:lpstr>
      <vt:lpstr>UTF-8 encoding (3/3)</vt:lpstr>
      <vt:lpstr>Tokenization implications (1/6)</vt:lpstr>
      <vt:lpstr>Tokenization implications (2/6)</vt:lpstr>
      <vt:lpstr>Tokenization implications (3/6)</vt:lpstr>
      <vt:lpstr>Tokenization implications (4/6)</vt:lpstr>
      <vt:lpstr>Tokenization implications (5/6)</vt:lpstr>
      <vt:lpstr>Tokenization implications: curveball</vt:lpstr>
      <vt:lpstr>Tokenization implications: curveball solution</vt:lpstr>
      <vt:lpstr>Tokenization implications (6/6)</vt:lpstr>
      <vt:lpstr>Part 3: Tokenization Strategies Overview</vt:lpstr>
      <vt:lpstr>Three candidates for units (1/5)</vt:lpstr>
      <vt:lpstr>Three candidates for units (2/5)</vt:lpstr>
      <vt:lpstr>Three candidates for units (3/5)</vt:lpstr>
      <vt:lpstr>Three candidates for units (4/5)</vt:lpstr>
      <vt:lpstr>Three candidates for units (5/5)</vt:lpstr>
      <vt:lpstr>Part 4: Subword Tokenization — Byte-Pair Encoding (BPE)</vt:lpstr>
      <vt:lpstr>Big picture: trainer + encoder (1/5)</vt:lpstr>
      <vt:lpstr>Big picture: trainer + encoder (2/5)</vt:lpstr>
      <vt:lpstr>Big picture: trainer + encoder (3/5)</vt:lpstr>
      <vt:lpstr>Big picture: trainer + encoder (4/5)</vt:lpstr>
      <vt:lpstr>Big picture: trainer + encoder (5/5)</vt:lpstr>
      <vt:lpstr>BPE training: core algorithm intuition (1/5)</vt:lpstr>
      <vt:lpstr>BPE training: core algorithm intuition (2/5)</vt:lpstr>
      <vt:lpstr>BPE training: core algorithm intuition (3/5)</vt:lpstr>
      <vt:lpstr>BPE training: core algorithm intuition (4/5)</vt:lpstr>
      <vt:lpstr>BPE training: core algorithm intuition (5/5)</vt:lpstr>
      <vt:lpstr>BPE “in practice” (1/6)</vt:lpstr>
      <vt:lpstr>BPE “in practice” (2/6)</vt:lpstr>
      <vt:lpstr>BPE “in practice” (3/6)</vt:lpstr>
      <vt:lpstr>BPE “in practice” (4/6)</vt:lpstr>
      <vt:lpstr>BPE “in practice” (5/6)</vt:lpstr>
      <vt:lpstr>BPE “in practice” (6/6)</vt:lpstr>
      <vt:lpstr>Part 5: Rule-based Tokenization (When you want “words”)</vt:lpstr>
      <vt:lpstr>Why rule-based still matters (1/4)</vt:lpstr>
      <vt:lpstr>Why rule-based still matters (2/4)</vt:lpstr>
      <vt:lpstr>Why rule-based still matters (3/4)</vt:lpstr>
      <vt:lpstr>Why rule-based still matters (4/4)</vt:lpstr>
      <vt:lpstr>Tokenization standards (1/4)</vt:lpstr>
      <vt:lpstr>Tokenization standards (2/4)</vt:lpstr>
      <vt:lpstr>Tokenization standards (3/4)</vt:lpstr>
      <vt:lpstr>Tokenization standards (4/4)</vt:lpstr>
      <vt:lpstr>Regex tokenizer example (NLTK-style) (1/4)</vt:lpstr>
      <vt:lpstr>Regex tokenizer example (NLTK-style) (2/4)</vt:lpstr>
      <vt:lpstr>Regex tokenizer example (NLTK-style) (3/4)</vt:lpstr>
      <vt:lpstr>Regex tokenizer example (NLTK-style) (4/4)</vt:lpstr>
      <vt:lpstr>Part 6: Corpora, Variation, and Tokenization Choices</vt:lpstr>
      <vt:lpstr>Why corpora context matters (1/5)</vt:lpstr>
      <vt:lpstr>Why corpora context matters (2/5)</vt:lpstr>
      <vt:lpstr>Why corpora context matters (3/5)</vt:lpstr>
      <vt:lpstr>Why corpora context matters (4/5)</vt:lpstr>
      <vt:lpstr>Why corpora context matters (5/5)</vt:lpstr>
      <vt:lpstr>Recap: Putting it all together</vt:lpstr>
      <vt:lpstr>Tokenization design decision framework (1/4)</vt:lpstr>
      <vt:lpstr>Tokenization design decision framework (2/4)</vt:lpstr>
      <vt:lpstr>Tokenization design decision framework (3/4)</vt:lpstr>
      <vt:lpstr>Tokenization design decision framework (4/4)</vt:lpstr>
      <vt:lpstr>Next time…</vt:lpstr>
      <vt:lpstr>Sources</vt:lpstr>
      <vt:lpstr>Appendix: Code snippet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9</TotalTime>
  <Words>74</Words>
  <Application>Microsoft Macintosh PowerPoint</Application>
  <PresentationFormat>On-screen Show (16:9)</PresentationFormat>
  <Paragraphs>26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and Tokens</dc:title>
  <dc:creator>Robert Minneker</dc:creator>
  <cp:keywords/>
  <cp:lastModifiedBy>Robert Minneker</cp:lastModifiedBy>
  <cp:revision>4</cp:revision>
  <dcterms:created xsi:type="dcterms:W3CDTF">2026-01-08T09:23:30Z</dcterms:created>
  <dcterms:modified xsi:type="dcterms:W3CDTF">2026-01-09T02:23:06Z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date">
    <vt:lpwstr>2026-01-08</vt:lpwstr>
  </property>
  <property fmtid="{D5CDD505-2E9C-101B-9397-08002B2CF9AE}" pid="6" name="header-includes">
    <vt:lpwstr/>
  </property>
  <property fmtid="{D5CDD505-2E9C-101B-9397-08002B2CF9AE}" pid="7" name="include-after">
    <vt:lpwstr/>
  </property>
  <property fmtid="{D5CDD505-2E9C-101B-9397-08002B2CF9AE}" pid="8" name="include-before">
    <vt:lpwstr/>
  </property>
  <property fmtid="{D5CDD505-2E9C-101B-9397-08002B2CF9AE}" pid="9" name="labels">
    <vt:lpwstr/>
  </property>
  <property fmtid="{D5CDD505-2E9C-101B-9397-08002B2CF9AE}" pid="10" name="resources">
    <vt:lpwstr/>
  </property>
  <property fmtid="{D5CDD505-2E9C-101B-9397-08002B2CF9AE}" pid="11" name="shortauthor">
    <vt:lpwstr>CSE 447/517 26wi</vt:lpwstr>
  </property>
  <property fmtid="{D5CDD505-2E9C-101B-9397-08002B2CF9AE}" pid="12" name="shorttitle">
    <vt:lpwstr>Words and Tokens</vt:lpwstr>
  </property>
  <property fmtid="{D5CDD505-2E9C-101B-9397-08002B2CF9AE}" pid="13" name="toc-title">
    <vt:lpwstr>Table of contents</vt:lpwstr>
  </property>
</Properties>
</file>