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package/2006/relationships/metadata/extended-properties" Target="docProps/app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3"/>
  </p:notesMasterIdLst>
  <p:sldIdLst>
    <p:sldId id="256" r:id="rId2"/>
    <p:sldId id="340" r:id="rId3"/>
    <p:sldId id="258" r:id="rId4"/>
    <p:sldId id="338" r:id="rId5"/>
    <p:sldId id="259" r:id="rId6"/>
    <p:sldId id="260" r:id="rId7"/>
    <p:sldId id="261" r:id="rId8"/>
    <p:sldId id="335" r:id="rId9"/>
    <p:sldId id="264" r:id="rId10"/>
    <p:sldId id="265" r:id="rId11"/>
    <p:sldId id="266" r:id="rId12"/>
    <p:sldId id="336" r:id="rId13"/>
    <p:sldId id="269" r:id="rId14"/>
    <p:sldId id="274" r:id="rId15"/>
    <p:sldId id="275" r:id="rId16"/>
    <p:sldId id="276" r:id="rId17"/>
    <p:sldId id="277" r:id="rId18"/>
    <p:sldId id="339" r:id="rId19"/>
    <p:sldId id="280" r:id="rId20"/>
    <p:sldId id="281" r:id="rId21"/>
    <p:sldId id="283" r:id="rId22"/>
    <p:sldId id="285" r:id="rId23"/>
    <p:sldId id="286" r:id="rId24"/>
    <p:sldId id="287" r:id="rId25"/>
    <p:sldId id="290" r:id="rId26"/>
    <p:sldId id="296" r:id="rId27"/>
    <p:sldId id="297" r:id="rId28"/>
    <p:sldId id="298" r:id="rId29"/>
    <p:sldId id="337" r:id="rId30"/>
    <p:sldId id="301" r:id="rId31"/>
    <p:sldId id="302" r:id="rId32"/>
    <p:sldId id="303" r:id="rId33"/>
    <p:sldId id="304" r:id="rId34"/>
    <p:sldId id="306" r:id="rId35"/>
    <p:sldId id="307" r:id="rId36"/>
    <p:sldId id="308" r:id="rId37"/>
    <p:sldId id="309" r:id="rId38"/>
    <p:sldId id="313" r:id="rId39"/>
    <p:sldId id="315" r:id="rId40"/>
    <p:sldId id="341" r:id="rId41"/>
    <p:sldId id="257" r:id="rId4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 autoAdjust="0"/>
    <p:restoredTop sz="73067" autoAdjust="0"/>
  </p:normalViewPr>
  <p:slideViewPr>
    <p:cSldViewPr snapToGrid="0" snapToObjects="1">
      <p:cViewPr varScale="1">
        <p:scale>
          <a:sx n="109" d="100"/>
          <a:sy n="109" d="100"/>
        </p:scale>
        <p:origin x="1912" y="4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382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082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4E049-1EEE-25F2-4039-B20B44C21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B3F9E1-1566-C222-33A6-BCA974ABA1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8681C0-0082-0661-56CD-96084AAA1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310C0B-151B-E128-50B8-DF20EE6E78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057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68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7C78D-731F-B1D4-232D-C042CB49A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D4D7D6-07E1-B655-4215-5A0D596006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EF9BC0-314E-D22F-9BBB-25F2FC175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6967E-E91E-B8F7-5F3E-BECDD478BB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916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153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234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2A9FA-24C6-358D-DE72-F5872101D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A05F47-5E6E-B79E-9EB5-D04020C0F6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DD25B8-FE8D-0045-8EE6-1AC4A7EE2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08015-091E-E32C-5C29-28AC106ED4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91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275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309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760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6987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72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F6A5B-CD20-7A2A-100C-AF64AB611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5B70D3-1E88-DA3B-1121-CC419F855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AF03B5-0094-427B-22CE-04E52EAB6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97B74-BED7-E0F6-15A8-2C76DD7F8D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26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CSE 447/517 26wi – NLP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2026-01-06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safety.cs.washington.edu/wp-content/uploads/2025/06/Gates-Center-FSEP-2025.06.05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447/26wi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Introduction and Logistics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marL="0" lvl="0" indent="0">
              <a:buNone/>
            </a:pPr>
            <a:br>
              <a:rPr dirty="0"/>
            </a:br>
            <a:br>
              <a:rPr dirty="0"/>
            </a:br>
            <a:r>
              <a:rPr dirty="0"/>
              <a:t>Ro</a:t>
            </a:r>
            <a:r>
              <a:rPr lang="en-US" dirty="0"/>
              <a:t>b</a:t>
            </a:r>
            <a:r>
              <a:rPr dirty="0"/>
              <a:t> Minneker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/>
              <a:t>2026-01-06</a:t>
            </a:r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666F6-3B19-8718-69D0-ED53F018D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20B32-338A-2B39-3DE8-FC9F7A82A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/>
              <a:t>Course Structure and Logistics (2/4)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Assignments are the primary means of assessment</a:t>
            </a:r>
          </a:p>
          <a:p>
            <a:pPr lvl="1"/>
            <a:r>
              <a:rPr lang="en-US"/>
              <a:t>Each student has 5 penalty free late days</a:t>
            </a:r>
          </a:p>
          <a:p>
            <a:pPr lvl="2"/>
            <a:r>
              <a:rPr lang="en-US"/>
              <a:t>You may use a maximum of 3 days (72 hours) on any one assignment</a:t>
            </a:r>
          </a:p>
          <a:p>
            <a:pPr lvl="1"/>
            <a:r>
              <a:rPr lang="en-US"/>
              <a:t>Anything when late days are exhausted will receive no credit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FA51D-8878-AE4F-1713-1740150DF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D3656-A547-19CF-B203-B78F3FC92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BD540-3830-F0E4-3B2E-316D56D68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Course Structure and Logistics (3/4)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dirty="0"/>
              <a:t>Grading breakdown:</a:t>
            </a:r>
          </a:p>
          <a:p>
            <a:pPr lvl="1"/>
            <a:r>
              <a:rPr dirty="0"/>
              <a:t>Major components: assignments, </a:t>
            </a:r>
            <a:r>
              <a:rPr lang="en-US" dirty="0"/>
              <a:t>final project</a:t>
            </a:r>
            <a:r>
              <a:rPr dirty="0"/>
              <a:t>, and </a:t>
            </a:r>
            <a:r>
              <a:rPr lang="en-US" dirty="0"/>
              <a:t>participation</a:t>
            </a:r>
            <a:endParaRPr dirty="0"/>
          </a:p>
          <a:p>
            <a:pPr lvl="1"/>
            <a:r>
              <a:rPr lang="en-US" dirty="0"/>
              <a:t>Contributions</a:t>
            </a:r>
            <a:r>
              <a:rPr dirty="0"/>
              <a:t>: </a:t>
            </a:r>
            <a:endParaRPr lang="en-US" dirty="0"/>
          </a:p>
          <a:p>
            <a:pPr lvl="2"/>
            <a:r>
              <a:rPr lang="en-US" dirty="0"/>
              <a:t>A</a:t>
            </a:r>
            <a:r>
              <a:rPr dirty="0"/>
              <a:t>ssignments (</a:t>
            </a:r>
            <a:r>
              <a:rPr lang="en-US" dirty="0"/>
              <a:t>5</a:t>
            </a:r>
            <a:r>
              <a:rPr dirty="0"/>
              <a:t>0%)</a:t>
            </a:r>
            <a:endParaRPr lang="en-US" dirty="0"/>
          </a:p>
          <a:p>
            <a:pPr lvl="3"/>
            <a:r>
              <a:rPr lang="en-US" dirty="0"/>
              <a:t>A1 (15%), A2 (15%), A3 (20%)</a:t>
            </a:r>
          </a:p>
          <a:p>
            <a:pPr lvl="2"/>
            <a:r>
              <a:rPr lang="en-US" dirty="0"/>
              <a:t>P</a:t>
            </a:r>
            <a:r>
              <a:rPr dirty="0"/>
              <a:t>roject (</a:t>
            </a:r>
            <a:r>
              <a:rPr lang="en-US" dirty="0"/>
              <a:t>5</a:t>
            </a:r>
            <a:r>
              <a:rPr dirty="0"/>
              <a:t>0%)</a:t>
            </a:r>
            <a:endParaRPr lang="en-US" dirty="0"/>
          </a:p>
          <a:p>
            <a:pPr lvl="3"/>
            <a:r>
              <a:rPr lang="en-US" dirty="0"/>
              <a:t>Various checkpoints (mini assignments) throughout the quarter</a:t>
            </a:r>
          </a:p>
          <a:p>
            <a:pPr lvl="2"/>
            <a:r>
              <a:rPr lang="en-US" dirty="0"/>
              <a:t>Participation (up to 4%)</a:t>
            </a:r>
          </a:p>
          <a:p>
            <a:pPr lvl="3"/>
            <a:r>
              <a:rPr lang="en-US" dirty="0"/>
              <a:t>Course surveys, completion-based activities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D9E56-E847-57A0-601D-132F3D0AC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3AAAB-80CF-D20D-BC64-EBE59EC3C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63528-DBA7-A2E8-BD82-EB98F20F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FACB5-CFA7-48F2-10CD-47C8DD238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A742A-4EE4-2C79-85D5-7F60C6F6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Course Structure and Logistics (</a:t>
            </a:r>
            <a:r>
              <a:rPr lang="en-US" dirty="0"/>
              <a:t>4</a:t>
            </a:r>
            <a:r>
              <a:rPr dirty="0"/>
              <a:t>/4)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2F687-D5BC-1602-8302-D3E8FC7FD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dirty="0"/>
              <a:t>ssignment</a:t>
            </a:r>
            <a:r>
              <a:rPr lang="en-US" dirty="0"/>
              <a:t>s</a:t>
            </a:r>
          </a:p>
          <a:p>
            <a:pPr lvl="1"/>
            <a:r>
              <a:rPr lang="en-US" dirty="0"/>
              <a:t>3 longer assignments with coding/analysis, notebook based</a:t>
            </a:r>
          </a:p>
          <a:p>
            <a:pPr lvl="2"/>
            <a:r>
              <a:rPr lang="en-US" dirty="0"/>
              <a:t>Largely auto graded (hidden tests)</a:t>
            </a:r>
          </a:p>
          <a:p>
            <a:pPr lvl="2"/>
            <a:r>
              <a:rPr lang="en-US" dirty="0"/>
              <a:t>517 has extra problem or so, 447 can do for some extra points</a:t>
            </a:r>
          </a:p>
          <a:p>
            <a:pPr lvl="2"/>
            <a:r>
              <a:rPr lang="en-US" dirty="0"/>
              <a:t>2 weeks from release to submission</a:t>
            </a:r>
          </a:p>
          <a:p>
            <a:r>
              <a:rPr lang="en-US" dirty="0"/>
              <a:t>P</a:t>
            </a:r>
            <a:r>
              <a:rPr dirty="0"/>
              <a:t>roject</a:t>
            </a:r>
            <a:endParaRPr lang="en-US" dirty="0"/>
          </a:p>
          <a:p>
            <a:pPr lvl="1"/>
            <a:r>
              <a:rPr lang="en-US" dirty="0"/>
              <a:t>More details on Thursday</a:t>
            </a:r>
          </a:p>
          <a:p>
            <a:pPr lvl="2"/>
            <a:r>
              <a:rPr lang="en-US" dirty="0" err="1"/>
              <a:t>tldr</a:t>
            </a:r>
            <a:r>
              <a:rPr lang="en-US" dirty="0"/>
              <a:t>; Group project, 517 has more ambiguity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AA009-714C-1031-63CE-107748D83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27439-094D-4C9E-9675-85BBFA7A4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EBFE2-9D88-7AD6-9C88-9C9F698E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62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Teaching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Instructor: Rob</a:t>
            </a:r>
          </a:p>
          <a:p>
            <a:r>
              <a:rPr lang="en-US" dirty="0"/>
              <a:t>TAs:</a:t>
            </a:r>
          </a:p>
          <a:p>
            <a:pPr lvl="1"/>
            <a:r>
              <a:rPr lang="en-US" dirty="0"/>
              <a:t>Victoria (Lead)</a:t>
            </a:r>
          </a:p>
          <a:p>
            <a:pPr lvl="1"/>
            <a:r>
              <a:rPr lang="en-US" dirty="0"/>
              <a:t>Anagha</a:t>
            </a:r>
          </a:p>
          <a:p>
            <a:pPr lvl="1"/>
            <a:r>
              <a:rPr lang="en-US" dirty="0"/>
              <a:t>Ben</a:t>
            </a:r>
          </a:p>
          <a:p>
            <a:pPr lvl="1"/>
            <a:r>
              <a:rPr lang="en-US" dirty="0"/>
              <a:t>Boe</a:t>
            </a:r>
          </a:p>
          <a:p>
            <a:pPr lvl="1"/>
            <a:r>
              <a:rPr lang="en-US" dirty="0" err="1"/>
              <a:t>Jize</a:t>
            </a:r>
            <a:endParaRPr lang="en-US" dirty="0"/>
          </a:p>
          <a:p>
            <a:pPr lvl="1"/>
            <a:r>
              <a:rPr lang="en-US" dirty="0"/>
              <a:t>Khushi</a:t>
            </a:r>
          </a:p>
          <a:p>
            <a:pPr lvl="1"/>
            <a:r>
              <a:rPr lang="en-US" dirty="0"/>
              <a:t>Min</a:t>
            </a:r>
          </a:p>
          <a:p>
            <a:pPr lvl="1"/>
            <a:r>
              <a:rPr lang="en-US" dirty="0"/>
              <a:t>Praveer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308BE-A55D-E6FC-6D03-FBAE60F9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00693-124F-04E7-328F-BA84C6E94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46068-DD63-F0B9-F1A3-07B660B6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Natural Language Processing: Scope and Significance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2B1276-05A6-14EB-0AC6-2AB873797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21A8B0-928C-6363-D59F-CEF5A7BF3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A5E3C4-07BC-7D38-6AEF-0FE6547FA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Definition and Scope of NLP (1/4)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Natural Language Processing (NLP) is the computational study of human language, aiming to enable machines to interpret, generate, and interact using natural language.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19CF5-4D01-53AC-6553-25FED82E8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A94C5-DDBE-D6BA-6D3D-B4A28D81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72689-6925-6800-05EC-1D9FF28F8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Definition and Scope of NLP (2/4)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NLP spans multiple levels of linguistic analysis:</a:t>
            </a:r>
          </a:p>
          <a:p>
            <a:pPr lvl="1"/>
            <a:r>
              <a:t>Phonology: study of speech sounds and their patterns</a:t>
            </a:r>
          </a:p>
          <a:p>
            <a:pPr lvl="1"/>
            <a:r>
              <a:t>Morphology: structure of words and morphemes</a:t>
            </a:r>
          </a:p>
          <a:p>
            <a:pPr lvl="1"/>
            <a:r>
              <a:t>Syntax: grammatical structure of sentences</a:t>
            </a:r>
          </a:p>
          <a:p>
            <a:pPr lvl="1"/>
            <a:r>
              <a:t>Semantics: meaning of words, phrases, and sentences</a:t>
            </a:r>
          </a:p>
          <a:p>
            <a:pPr lvl="1"/>
            <a:r>
              <a:t>Pragmatics: context-dependent aspects of meaning and use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E5AD9-5E84-4392-E55A-914B3705C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DF434-C45D-C69C-5E4E-741494655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9C856-B8F5-934D-F1AD-60FC7956C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Definition and Scope of NLP (3/4)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lvl="0"/>
                <a:r>
                  <a:rPr dirty="0"/>
                  <a:t>Core problems in NLP involve mapping between forms and meanings:</a:t>
                </a:r>
              </a:p>
              <a:p>
                <a:pPr lvl="1"/>
                <a:r>
                  <a:rPr b="1" dirty="0"/>
                  <a:t>Parsing: </a:t>
                </a:r>
                <a:r>
                  <a:rPr dirty="0"/>
                  <a:t>mapping input text to syntactic structures</a:t>
                </a:r>
              </a:p>
              <a:p>
                <a:pPr lvl="2"/>
                <a:r>
                  <a:rPr lang="en-US" dirty="0"/>
                  <a:t>e.g.,</a:t>
                </a:r>
                <a:r>
                  <a:rPr dirty="0"/>
                  <a:t> deriving a parse tree for “The cat sat on the mat.”</a:t>
                </a:r>
              </a:p>
              <a:p>
                <a:pPr lvl="1"/>
                <a:r>
                  <a:rPr b="1" dirty="0"/>
                  <a:t>Tagging:</a:t>
                </a:r>
                <a:r>
                  <a:rPr dirty="0"/>
                  <a:t> assigning linguistic labels (e.g., POS tags) to tokens</a:t>
                </a:r>
              </a:p>
              <a:p>
                <a:pPr lvl="2"/>
                <a:r>
                  <a:rPr lang="en-US" dirty="0"/>
                  <a:t>e.g.,</a:t>
                </a:r>
                <a:r>
                  <a:rPr dirty="0"/>
                  <a:t> “flies” as a verb or a noun depending on context</a:t>
                </a:r>
              </a:p>
              <a:p>
                <a:pPr lvl="1"/>
                <a:r>
                  <a:rPr b="1" dirty="0"/>
                  <a:t>Translation:</a:t>
                </a:r>
                <a:r>
                  <a:rPr dirty="0"/>
                  <a:t> converting text from one language to another</a:t>
                </a:r>
              </a:p>
              <a:p>
                <a:pPr lvl="2"/>
                <a:r>
                  <a:rPr lang="en-US" dirty="0"/>
                  <a:t>e.g.,</a:t>
                </a:r>
                <a:r>
                  <a:rPr dirty="0"/>
                  <a:t> English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dirty="0"/>
                  <a:t> French: “Hello”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↦</m:t>
                    </m:r>
                  </m:oMath>
                </a14:m>
                <a:r>
                  <a:rPr dirty="0"/>
                  <a:t> “Bonjour”</a:t>
                </a:r>
              </a:p>
              <a:p>
                <a:pPr lvl="1"/>
                <a:r>
                  <a:rPr b="1" dirty="0"/>
                  <a:t>Question Answering:</a:t>
                </a:r>
                <a:r>
                  <a:rPr dirty="0"/>
                  <a:t> extracting or generating answers from text</a:t>
                </a:r>
              </a:p>
              <a:p>
                <a:pPr lvl="2"/>
                <a:r>
                  <a:rPr lang="en-US" dirty="0"/>
                  <a:t>e.g.,</a:t>
                </a:r>
                <a:r>
                  <a:rPr dirty="0"/>
                  <a:t> Given </a:t>
                </a:r>
                <a:r>
                  <a:rPr lang="en-US" dirty="0"/>
                  <a:t>“What is the capital of France?”</a:t>
                </a:r>
                <a:r>
                  <a:rPr dirty="0"/>
                  <a:t> answer</a:t>
                </a:r>
                <a:r>
                  <a:rPr lang="en-US" dirty="0"/>
                  <a:t> “Paris is the capital of France” </a:t>
                </a:r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26" t="-2239" b="-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A0021-F8B2-63E6-9AFA-76BADE4F7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28DF2-9621-2637-9427-55254F374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58195-174F-EC16-485B-F1240A805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61305-685F-E496-E4A0-7D17AA171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048FB-A78F-E396-0434-8FFD7059F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Definition and Scope of NLP (</a:t>
            </a:r>
            <a:r>
              <a:rPr lang="en-US" dirty="0"/>
              <a:t>4</a:t>
            </a:r>
            <a:r>
              <a:rPr dirty="0"/>
              <a:t>/4)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E2555-3937-BE08-17DD-E888B66CC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Now is the time of LLMs (or GenAI more broadly)</a:t>
            </a:r>
          </a:p>
          <a:p>
            <a:pPr lvl="1"/>
            <a:r>
              <a:rPr lang="en-US" dirty="0"/>
              <a:t>ChatGPT</a:t>
            </a:r>
          </a:p>
          <a:p>
            <a:pPr lvl="1"/>
            <a:r>
              <a:rPr lang="en-US" dirty="0"/>
              <a:t>DeepSeek</a:t>
            </a:r>
          </a:p>
          <a:p>
            <a:pPr lvl="1"/>
            <a:r>
              <a:rPr lang="en-US" dirty="0"/>
              <a:t>Claude</a:t>
            </a:r>
          </a:p>
          <a:p>
            <a:pPr lvl="1"/>
            <a:r>
              <a:rPr lang="en-US" dirty="0"/>
              <a:t>GitHub Copilot</a:t>
            </a:r>
          </a:p>
          <a:p>
            <a:pPr lvl="1"/>
            <a:r>
              <a:rPr lang="en-US" dirty="0"/>
              <a:t>Llama Etc. </a:t>
            </a:r>
          </a:p>
          <a:p>
            <a:pPr lvl="1"/>
            <a:r>
              <a:rPr lang="en-US" dirty="0"/>
              <a:t>Not just text-to-text, also text-to-image, text-to-video, … (</a:t>
            </a:r>
            <a:r>
              <a:rPr lang="en-US" i="1" dirty="0"/>
              <a:t>multimodality</a:t>
            </a:r>
            <a:r>
              <a:rPr lang="en-US" dirty="0"/>
              <a:t>)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1FE7C-C907-C9D5-FF86-5E9FF91C1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DAA26-EC01-C99E-B84C-0B2C8917D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03153-4773-6E95-E10E-6FB58F00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45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Historical Perspective (1/</a:t>
            </a:r>
            <a:r>
              <a:rPr lang="en-US" dirty="0"/>
              <a:t>3</a:t>
            </a:r>
            <a:r>
              <a:rPr dirty="0"/>
              <a:t>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dirty="0"/>
                  <a:t>Early rule-based approaches:</a:t>
                </a:r>
              </a:p>
              <a:p>
                <a:pPr lvl="1"/>
                <a:r>
                  <a:rPr dirty="0"/>
                  <a:t>Relied on hand-crafted linguistic rules, such as context-free grammars (CFGs).</a:t>
                </a:r>
              </a:p>
              <a:p>
                <a:pPr lvl="1"/>
                <a:r>
                  <a:rPr dirty="0"/>
                  <a:t>Example: Parsing with a formal grammar where production rules define valid sentences.</a:t>
                </a:r>
                <a:endParaRPr lang="en-US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𝑁𝑃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 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𝑉𝑃</m:t>
                      </m:r>
                    </m:oMath>
                  </m:oMathPara>
                </a14:m>
                <a:endParaRPr lang="en-US" dirty="0"/>
              </a:p>
              <a:p>
                <a:pPr lvl="0"/>
                <a:r>
                  <a:rPr lang="en-US" dirty="0"/>
                  <a:t>Limitations: Poor scalability and brittle handling of real-world ambiguity.</a:t>
                </a:r>
              </a:p>
              <a:p>
                <a:pPr lvl="1"/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D4F7A-A0E5-342A-0610-37E59D33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F3344-0681-5175-6DFC-6120F8732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4726-46AD-11CC-23D9-032770DFE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1EDBC-3658-45FE-FA68-45B54D78C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Safety and Evacuation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5D4E0-FD50-3D7A-392B-BA006FABE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https://healthsafety.cs.washington.edu/wp-content/uploads/2025/06/Gates-Center-FSEP-2025.06.05.pdf</a:t>
            </a:r>
            <a:endParaRPr lang="en-US" dirty="0"/>
          </a:p>
          <a:p>
            <a:pPr lvl="1"/>
            <a:r>
              <a:rPr lang="en-US" dirty="0"/>
              <a:t>Please review and be aware of your exits</a:t>
            </a:r>
          </a:p>
          <a:p>
            <a:pPr lvl="1"/>
            <a:r>
              <a:rPr lang="en-US" dirty="0"/>
              <a:t>No elevators</a:t>
            </a:r>
          </a:p>
          <a:p>
            <a:pPr lvl="1"/>
            <a:r>
              <a:rPr lang="en-US" dirty="0"/>
              <a:t>Meet at assembly point (Rainier Vista is safe bet)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7B0BE-8AA6-2B9B-CAA6-43AB7A759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E7D72-D683-FB0C-7727-98BD6234C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9006F-AFC0-AFF3-032B-D559792D7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39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Historical Perspective (</a:t>
            </a:r>
            <a:r>
              <a:rPr lang="en-US" dirty="0"/>
              <a:t>2</a:t>
            </a:r>
            <a:r>
              <a:rPr dirty="0"/>
              <a:t>/</a:t>
            </a:r>
            <a:r>
              <a:rPr lang="en-US" dirty="0"/>
              <a:t>3</a:t>
            </a:r>
            <a:r>
              <a:rPr dirty="0"/>
              <a:t>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dirty="0"/>
                  <a:t>Rise of statistical NLP:</a:t>
                </a:r>
              </a:p>
              <a:p>
                <a:pPr lvl="1"/>
                <a:r>
                  <a:rPr dirty="0"/>
                  <a:t>Introduced probabilistic models, leveraging large corpora and frequency statistics.</a:t>
                </a:r>
              </a:p>
              <a:p>
                <a:pPr lvl="1"/>
                <a:r>
                  <a:rPr dirty="0"/>
                  <a:t>Example: Hidden Markov Models (HMMs) for part-of-speech tagging.</a:t>
                </a:r>
                <a:endParaRPr lang="en-US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AE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</m:d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limLoc m:val="undOvr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</m:nary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ar-AE">
                              <a:latin typeface="Cambria Math" panose="02040503050406030204" pitchFamily="18" charset="0"/>
                            </a:rPr>
                            <m:t>∣</m:t>
                          </m:r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ar-AE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ar-AE">
                              <a:latin typeface="Cambria Math" panose="02040503050406030204" pitchFamily="18" charset="0"/>
                            </a:rPr>
                            <m:t>∣</m:t>
                          </m:r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ar-AE" dirty="0"/>
              </a:p>
              <a:p>
                <a:pPr lvl="0"/>
                <a:r>
                  <a:rPr lang="en-US" dirty="0"/>
                  <a:t>Enabled robust disambiguation and data-driven inference.</a:t>
                </a:r>
              </a:p>
              <a:p>
                <a:pPr lvl="1"/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493" b="-380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8C520-4B2E-62C0-607A-97AA0DFE9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7773C-F005-E9B6-FB39-7C63DAF8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76294-F3D6-3002-6832-9FBF72140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Historical Perspective (</a:t>
            </a:r>
            <a:r>
              <a:rPr lang="en-US" dirty="0"/>
              <a:t>3</a:t>
            </a:r>
            <a:r>
              <a:rPr dirty="0"/>
              <a:t>/</a:t>
            </a:r>
            <a:r>
              <a:rPr lang="en-US" dirty="0"/>
              <a:t>3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dirty="0"/>
              <a:t>Advent of neural and deep learning methods:</a:t>
            </a:r>
          </a:p>
          <a:p>
            <a:pPr lvl="1"/>
            <a:r>
              <a:rPr dirty="0"/>
              <a:t>Shifted focus to distributed representations and end-to-end learning.</a:t>
            </a:r>
          </a:p>
          <a:p>
            <a:pPr lvl="1"/>
            <a:r>
              <a:rPr dirty="0"/>
              <a:t>Example: Word embeddings (e.g., word2vec) model words as dense vectors, capturing semantic similarity.</a:t>
            </a:r>
          </a:p>
          <a:p>
            <a:pPr lvl="1"/>
            <a:r>
              <a:rPr dirty="0"/>
              <a:t>Deep architectures (e.g., transformers) achieve state-of-the-art results in diverse NLP tasks.</a:t>
            </a:r>
          </a:p>
          <a:p>
            <a:pPr marL="0" lvl="0" indent="0">
              <a:buNone/>
            </a:pPr>
            <a:r>
              <a:rPr b="1" dirty="0"/>
              <a:t>Applications: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- Machine translation, question answering, sentiment analysis</a:t>
            </a:r>
            <a:endParaRPr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D3339-42AC-1404-01D3-C58722A5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CEBBD-1655-D5CA-FD53-7B07280B4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12C47-4385-7391-7EBF-F3C67A423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NLP in AI and Society (1/</a:t>
            </a:r>
            <a:r>
              <a:rPr lang="en-US" dirty="0"/>
              <a:t>3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Natural Language Processing (NLP) enables computational systems to analyze, understand, and generate human language, serving as a core component in modern artificial intelligence.</a:t>
            </a:r>
          </a:p>
          <a:p>
            <a:pPr lvl="0"/>
            <a:r>
              <a:rPr dirty="0"/>
              <a:t>NLP bridges human communication and machine intelligence</a:t>
            </a:r>
          </a:p>
          <a:p>
            <a:pPr lvl="1"/>
            <a:r>
              <a:rPr dirty="0"/>
              <a:t>Facilitates information exchange between users and AI-driven systems</a:t>
            </a:r>
          </a:p>
          <a:p>
            <a:pPr lvl="1"/>
            <a:r>
              <a:rPr dirty="0"/>
              <a:t>Essential for tasks requiring understanding of unstructured, ambiguous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66550-F68A-02A0-C772-D35B9A6BC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E5AA0-F45D-7234-B7BE-B1EE3DB5D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D360A-47FA-32FD-A329-DF5C97B01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NLP in AI and Society (2/</a:t>
            </a:r>
            <a:r>
              <a:rPr lang="en-US" dirty="0"/>
              <a:t>3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Key applications in contemporary technology:</a:t>
            </a:r>
          </a:p>
          <a:p>
            <a:pPr lvl="1"/>
            <a:r>
              <a:t>Search engines: interpret queries, rank and retrieve relevant documents</a:t>
            </a:r>
          </a:p>
          <a:p>
            <a:pPr lvl="1"/>
            <a:r>
              <a:t>Virtual assistants: parse spoken/written language, execute user commands</a:t>
            </a:r>
          </a:p>
          <a:p>
            <a:pPr lvl="1"/>
            <a:r>
              <a:t>Information extraction: identify entities, relations, and facts from text corpora</a:t>
            </a:r>
          </a:p>
          <a:p>
            <a:pPr lvl="1"/>
            <a:r>
              <a:t>Summarization: condense large documents while preserving salient information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735FD-A9AD-2F6C-F6BD-FFCC14A8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F16E7-DC4B-E82E-B62B-D6E2C85A2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8A127-C6F4-A570-4A10-01FE51C0F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NLP in AI and Society (3/</a:t>
            </a:r>
            <a:r>
              <a:rPr lang="en-US" dirty="0"/>
              <a:t>3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Societal Impact and Ethical Considerations:</a:t>
            </a:r>
          </a:p>
          <a:p>
            <a:pPr lvl="0"/>
            <a:r>
              <a:t>Widespread deployment of NLP systems raises critical issues:</a:t>
            </a:r>
          </a:p>
          <a:p>
            <a:pPr lvl="1"/>
            <a:r>
              <a:t>Algorithmic bias: NLP models may amplify social biases present in training data</a:t>
            </a:r>
          </a:p>
          <a:p>
            <a:pPr lvl="1"/>
            <a:r>
              <a:t>Privacy: processing sensitive language data can compromise user confidentiality</a:t>
            </a:r>
          </a:p>
          <a:p>
            <a:pPr lvl="1"/>
            <a:r>
              <a:t>Misinformation: automated generation and summarization may propagate errors or distortions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83116-143C-39AE-C986-5FE38CE71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9AB87-592A-6DAC-B43C-A22C9302F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6964D-4671-A10A-4A10-90455CD2C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Fundamental Concepts and Theory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687DB4-94DE-E865-A9C7-A4F98917C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60ECED-03B3-EBCA-053A-1FB9376AA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B5EE7D-410C-F9F5-2069-F2AE37FC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Probability and Statistics in NLP (1/4)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Probability and statistics provide the mathematical foundation for modeling uncertainty and learning from data in NLP.</a:t>
            </a:r>
          </a:p>
          <a:p>
            <a:pPr lvl="0"/>
            <a:r>
              <a:t>Discrete probability spaces underpin language modeling</a:t>
            </a:r>
          </a:p>
          <a:p>
            <a:pPr lvl="1"/>
            <a:r>
              <a:t>The probability of a sequence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𝑤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,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𝑤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,…,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𝑤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b>
                </m:sSub>
              </m:oMath>
            </a14:m>
            <a:r>
              <a:t> is given by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𝑃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e>
                  </m:d>
                  <m:r>
                    <a:rPr>
                      <a:latin typeface="Cambria Math" panose="02040503050406030204" pitchFamily="18" charset="0"/>
                    </a:rPr>
                    <m:t>=</m:t>
                  </m:r>
                  <m:nary>
                    <m:naryPr>
                      <m:chr m:val="∏"/>
                      <m:limLoc m:val="undOvr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naryPr>
                    <m:sub>
                      <m:r>
                        <a:rPr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>
                          <a:latin typeface="Cambria Math" panose="02040503050406030204" pitchFamily="18" charset="0"/>
                        </a:rPr>
                        <m:t>=1</m:t>
                      </m:r>
                    </m:sub>
                    <m:sup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p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</m:e>
                  </m:nary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∣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e>
                  </m:d>
                </m:oMath>
              </m:oMathPara>
            </a14:m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0016E-C1E0-8124-CF51-FF410225D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38E6D-46EB-3033-E871-52104310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71C92-CE1C-B98E-EB17-0D6C407F9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Probability and Statistics in NLP (2/4)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Markov assumptions (e.g., n-gram models) simplify modeling by limiting context</a:t>
            </a:r>
          </a:p>
          <a:p>
            <a:pPr lvl="0"/>
            <a:r>
              <a:t>Maximum Likelihood Estimation (MLE) is used to fit statistical language models</a:t>
            </a:r>
          </a:p>
          <a:p>
            <a:pPr lvl="1"/>
            <a:r>
              <a:t>For unigram models: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acc>
                    <m:accPr>
                      <m:chr m:val="̂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accPr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</m:e>
                  </m:acc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𝑤</m:t>
                      </m:r>
                    </m:e>
                  </m:d>
                  <m:r>
                    <a:rPr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m:rPr>
                          <m:nor/>
                        </m:rPr>
                        <a:rPr/>
                        <m:t>count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</m:num>
                    <m:den>
                      <m:nary>
                        <m:naryPr>
                          <m:chr m:val="∑"/>
                          <m:limLoc m:val="undOvr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′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​</m:t>
                          </m:r>
                        </m:sup>
                        <m:e>
                          <m:r>
                            <m:rPr>
                              <m:nor/>
                            </m:rPr>
                            <a:rPr/>
                            <m:t>count</m:t>
                          </m:r>
                        </m:e>
                      </m:nary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</m:den>
                  </m:f>
                </m:oMath>
              </m:oMathPara>
            </a14:m>
            <a:endParaRPr/>
          </a:p>
          <a:p>
            <a:pPr lvl="0"/>
            <a:r>
              <a:t>MLE provides unbiased estimators under i.i.d. assumptions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A5501-B255-1989-E9CA-E5EAB9298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5B40A-7D1B-9E0F-7A79-CAFE4E735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41A29-FD8E-EA99-A170-51972CD47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Probability and Statistics in NLP (3/4)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Evaluation metrics for NLP tasks are grounded in statistical decision theory</a:t>
            </a:r>
          </a:p>
          <a:p>
            <a:pPr lvl="1"/>
            <a:r>
              <a:t>Accuracy: proportion of correct predictions over all cases</a:t>
            </a:r>
          </a:p>
          <a:p>
            <a:pPr lvl="1"/>
            <a:r>
              <a:t>Precision, recall, and F1 for imbalanced or structured outputs: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m:rPr>
                      <m:nor/>
                    </m:rPr>
                    <a:rPr/>
                    <m:t>Precision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>
                          <a:latin typeface="Cambria Math" panose="02040503050406030204" pitchFamily="18" charset="0"/>
                        </a:rPr>
                        <m:t>𝑇𝑃</m:t>
                      </m:r>
                    </m:num>
                    <m:den>
                      <m:r>
                        <a:rPr>
                          <a:latin typeface="Cambria Math" panose="02040503050406030204" pitchFamily="18" charset="0"/>
                        </a:rPr>
                        <m:t>𝑇𝑃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𝐹𝑃</m:t>
                      </m:r>
                    </m:den>
                  </m:f>
                  <m:r>
                    <a:rPr>
                      <a:latin typeface="Cambria Math" panose="02040503050406030204" pitchFamily="18" charset="0"/>
                    </a:rPr>
                    <m:t>, </m:t>
                  </m:r>
                  <m:r>
                    <m:rPr>
                      <m:nor/>
                    </m:rPr>
                    <a:rPr/>
                    <m:t>Recall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>
                          <a:latin typeface="Cambria Math" panose="02040503050406030204" pitchFamily="18" charset="0"/>
                        </a:rPr>
                        <m:t>𝑇𝑃</m:t>
                      </m:r>
                    </m:num>
                    <m:den>
                      <m:r>
                        <a:rPr>
                          <a:latin typeface="Cambria Math" panose="02040503050406030204" pitchFamily="18" charset="0"/>
                        </a:rPr>
                        <m:t>𝑇𝑃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𝐹𝑁</m:t>
                      </m:r>
                    </m:den>
                  </m:f>
                </m:oMath>
              </m:oMathPara>
            </a14:m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0CFEE-2577-E9A8-FDE5-64B6EFE4D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30905-1DBE-F9B5-8E5B-A5E01C483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A1A24-49D5-4152-4E94-B2710B8C0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BF29C-F785-493B-4CD3-EF40F3321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6F475-E45E-6459-8B2E-6A5C2E735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Probability and Statistics in NLP (4/4)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FB45EB-EBA9-6B5E-DADF-22AF35EE29A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/>
                        <m:t>F</m:t>
                      </m:r>
                      <m:r>
                        <m:rPr>
                          <m:nor/>
                        </m:rPr>
                        <a:rPr lang="en-US"/>
                        <m:t>1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=2⋅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/>
                            <m:t>Precision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nor/>
                            </m:rPr>
                            <a:rPr lang="en-US"/>
                            <m:t>Recall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/>
                            <m:t>Precision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/>
                            <m:t>Recall</m:t>
                          </m:r>
                        </m:den>
                      </m:f>
                    </m:oMath>
                  </m:oMathPara>
                </a14:m>
                <a:endParaRPr lang="ar-AE" dirty="0"/>
              </a:p>
              <a:p>
                <a:pPr marL="0" lvl="0" indent="0">
                  <a:buNone/>
                </a:pPr>
                <a:r>
                  <a:rPr lang="en-US" b="1" dirty="0"/>
                  <a:t>Applications:</a:t>
                </a:r>
              </a:p>
              <a:p>
                <a:pPr lvl="0"/>
                <a:r>
                  <a:rPr lang="en-US" dirty="0"/>
                  <a:t>Language modeling, speech recognition, and information extraction rely on probabilistic models and statistical estimation</a:t>
                </a:r>
              </a:p>
              <a:p>
                <a:pPr lvl="0"/>
                <a:r>
                  <a:rPr lang="en-US" dirty="0"/>
                  <a:t>Evaluation metrics inform model selection and error analysis in NLP research</a:t>
                </a:r>
              </a:p>
              <a:p>
                <a:pPr marL="0" lv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FB45EB-EBA9-6B5E-DADF-22AF35EE29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28F78-2E1C-E366-B4B6-2209B7A08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689C0-7127-8371-8B6B-11838FF80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BB29F-0D1A-246B-404C-F36E8536B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7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Course Overview and Structure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E845CD-4CB3-B9E1-2641-33A10C8E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D95A7C-6A05-B129-ABDA-67935F7B5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98AB44-AA08-513B-75E9-B879FC82A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Machine Learning Paradigms in NLP (1/</a:t>
            </a:r>
            <a:r>
              <a:rPr lang="en-US" dirty="0"/>
              <a:t>4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Machine Learning paradigms provide foundational frameworks for modeling linguistic phenomena in NLP, shaping how language data is represented, learned from, and generalized.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BCFB0-74A6-D79E-0F83-9203AFCB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5152F-BBF7-13DD-1AD4-83B14C421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D9F12-D87F-684D-27F8-619164196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Machine Learning Paradigms in NLP (2/</a:t>
            </a:r>
            <a:r>
              <a:rPr lang="en-US" dirty="0"/>
              <a:t>4</a:t>
            </a:r>
            <a:r>
              <a:rPr dirty="0"/>
              <a:t>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b="1" dirty="0"/>
                  <a:t>Supervised vs. Unsupervised Learning</a:t>
                </a:r>
              </a:p>
              <a:p>
                <a:pPr lvl="1"/>
                <a:r>
                  <a:rPr dirty="0"/>
                  <a:t>Supervised learning uses labeled data </a:t>
                </a:r>
                <a14:m>
                  <m:oMath xmlns:m="http://schemas.openxmlformats.org/officeDocument/2006/math">
                    <m:d>
                      <m:d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dirty="0"/>
                  <a:t> to learn a mapping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: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→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dirty="0"/>
                  <a:t> (e.g., text classification, NER).</a:t>
                </a:r>
              </a:p>
              <a:p>
                <a:pPr lvl="1"/>
                <a:r>
                  <a:rPr dirty="0"/>
                  <a:t>Unsupervised learning infers structure from unlabeled data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dirty="0"/>
                  <a:t>, e.g., clustering or learning word embeddings.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86BFC-4226-F8B9-5132-C7B4A307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1750E-709F-6C91-18A5-347AC5B69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59C5F-5714-F93C-22C2-325102721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Machine Learning Paradigms in NLP (3/</a:t>
            </a:r>
            <a:r>
              <a:rPr lang="en-US" dirty="0"/>
              <a:t>4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Feature Representation for Language</a:t>
            </a:r>
          </a:p>
          <a:p>
            <a:pPr lvl="1"/>
            <a:r>
              <a:t>Early NLP relied on hand-crafted features: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𝑛</m:t>
                </m:r>
              </m:oMath>
            </a14:m>
            <a:r>
              <a:t>-grams, POS tags, parse trees.</a:t>
            </a:r>
          </a:p>
          <a:p>
            <a:pPr lvl="1"/>
            <a:r>
              <a:t>Modern approaches use distributed representations: word embeddings (e.g., Word2Vec, GloVe), contextual vectors from transformers.</a:t>
            </a:r>
          </a:p>
          <a:p>
            <a:pPr lvl="1"/>
            <a:r>
              <a:t>Formally, embeddings map discrete tokens to </a:t>
            </a:r>
            <a14:m xmlns:a14="http://schemas.microsoft.com/office/drawing/2010/main">
              <m:oMath xmlns:m="http://schemas.openxmlformats.org/officeDocument/2006/math">
                <m:sSup>
                  <m:sSupPr>
                    <m:ctrlPr>
                      <a:rPr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ℝ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𝑑</m:t>
                    </m:r>
                  </m:sup>
                </m:sSup>
              </m:oMath>
            </a14:m>
            <a:r>
              <a:t>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m:rPr>
                      <m:sty m:val="p"/>
                    </m:rPr>
                    <a:rPr>
                      <a:latin typeface="Cambria Math" panose="02040503050406030204" pitchFamily="18" charset="0"/>
                    </a:rPr>
                    <m:t>Embed</m:t>
                  </m:r>
                  <m:r>
                    <a:rPr>
                      <a:latin typeface="Cambria Math" panose="02040503050406030204" pitchFamily="18" charset="0"/>
                    </a:rPr>
                    <m:t>:</m:t>
                  </m:r>
                  <m:r>
                    <a:rPr>
                      <a:latin typeface="Cambria Math" panose="02040503050406030204" pitchFamily="18" charset="0"/>
                    </a:rPr>
                    <m:t>𝑤</m:t>
                  </m:r>
                  <m:r>
                    <a:rPr>
                      <a:latin typeface="Cambria Math" panose="02040503050406030204" pitchFamily="18" charset="0"/>
                    </a:rPr>
                    <m:t>↦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𝐯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𝑤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∈</m:t>
                  </m:r>
                  <m:sSup>
                    <m:sSup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>
                          <a:latin typeface="Cambria Math" panose="02040503050406030204" pitchFamily="18" charset="0"/>
                        </a:rPr>
                        <m:t>ℝ</m:t>
                      </m:r>
                    </m:e>
                    <m:sup>
                      <m:r>
                        <a:rPr>
                          <a:latin typeface="Cambria Math" panose="02040503050406030204" pitchFamily="18" charset="0"/>
                        </a:rPr>
                        <m:t>𝑑</m:t>
                      </m:r>
                    </m:sup>
                  </m:sSup>
                </m:oMath>
              </m:oMathPara>
            </a14:m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750E2-96C5-B3B7-2550-71069E50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C4147-6713-7749-941C-933413EB5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C27C7-4C9B-3DF7-C104-4D35C3074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Machine Learning Paradigms in NLP (4/</a:t>
            </a:r>
            <a:r>
              <a:rPr lang="en-US" dirty="0"/>
              <a:t>4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Transfer Learning and Pre-trained Models</a:t>
            </a:r>
          </a:p>
          <a:p>
            <a:pPr lvl="1"/>
            <a:r>
              <a:t>Large models are pre-trained on massive corpora via self-supervised objectives (e.g., masked language modeling).</a:t>
            </a:r>
          </a:p>
          <a:p>
            <a:pPr lvl="1"/>
            <a:r>
              <a:t>Pre-trained representations are fine-tuned for downstream tasks, dramatically reducing labeled data requirements.</a:t>
            </a:r>
          </a:p>
          <a:p>
            <a:pPr lvl="1"/>
            <a:r>
              <a:t>Example: BERT, GPT, and their variants set new state-of-the-art on many NLP benchmarks.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3CE55-61DA-1B53-2295-4B20D5BBD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C4174-DF3B-F694-AD7A-48708E7F2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93BE-E1C9-4B40-262B-42FF8A365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Course Logistics and Resources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FB76E7-060A-89D7-44D6-8474C9737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2FFF86-C18A-33DC-13CD-E69AB1F3C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C167DB-DE4B-6307-EA85-2F59DC862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Course Website and Communication (1/</a:t>
            </a:r>
            <a:r>
              <a:rPr lang="en-US" dirty="0"/>
              <a:t>3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Course Website and Communication</a:t>
            </a:r>
          </a:p>
          <a:p>
            <a:pPr lvl="0"/>
            <a:r>
              <a:rPr dirty="0"/>
              <a:t>The course website serves as the authoritative source for schedules, policies, and resource links.</a:t>
            </a:r>
          </a:p>
          <a:p>
            <a:pPr lvl="1"/>
            <a:r>
              <a:rPr dirty="0"/>
              <a:t>All lecture materials, assignment deadlines, and readings are posted here.</a:t>
            </a:r>
          </a:p>
          <a:p>
            <a:pPr lvl="1"/>
            <a:r>
              <a:rPr dirty="0"/>
              <a:t>Updates to the syllabus or schedule are reflected promptly.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https://courses.cs.washington.edu/courses/cse447/26wi</a:t>
            </a:r>
            <a:endParaRPr lang="en-US" dirty="0"/>
          </a:p>
          <a:p>
            <a:pPr lvl="1"/>
            <a:r>
              <a:rPr lang="en-US" dirty="0" err="1"/>
              <a:t>cs.uw.edu</a:t>
            </a:r>
            <a:r>
              <a:rPr lang="en-US" dirty="0"/>
              <a:t>/447 also works for any current course</a:t>
            </a:r>
          </a:p>
          <a:p>
            <a:pPr lvl="1"/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3D3B6-59F7-70CD-D004-B0BF424A7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E9C0F-6180-B0BC-796B-119AC0C09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40778-8764-2A70-B2F2-45B5F53A2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Course Website and Communication (2/</a:t>
            </a:r>
            <a:r>
              <a:rPr lang="en-US" dirty="0"/>
              <a:t>3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Use Ed!</a:t>
            </a:r>
            <a:endParaRPr dirty="0"/>
          </a:p>
          <a:p>
            <a:pPr lvl="1"/>
            <a:r>
              <a:rPr dirty="0"/>
              <a:t>Students are encouraged to post questions, share insights, and discuss assignments.</a:t>
            </a:r>
          </a:p>
          <a:p>
            <a:pPr lvl="1"/>
            <a:r>
              <a:rPr lang="en-US" dirty="0"/>
              <a:t>Please tag your posts appropriately to help others find them and dedup efforts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AD01B-1AF6-EA97-17C5-622CCBDAD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D3412-6776-2C39-F00B-6A979510E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50BBC-AACF-61D2-2584-72695ED4E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Course Website and Communication (3/</a:t>
            </a:r>
            <a:r>
              <a:rPr lang="en-US" dirty="0"/>
              <a:t>3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dirty="0"/>
              <a:t>Official announcements are communicated via</a:t>
            </a:r>
            <a:r>
              <a:rPr lang="en-US" dirty="0"/>
              <a:t> Ed</a:t>
            </a:r>
            <a:endParaRPr dirty="0"/>
          </a:p>
          <a:p>
            <a:pPr lvl="1"/>
            <a:r>
              <a:rPr dirty="0"/>
              <a:t>Students must monitor institutional email accounts regularly.</a:t>
            </a:r>
          </a:p>
          <a:p>
            <a:pPr lvl="1"/>
            <a:r>
              <a:rPr dirty="0"/>
              <a:t>Time-sensitive updates (e.g., schedule changes) are distributed through multiple channels.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E630-61FB-6106-E6E3-9A847F513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21A3D-9C3E-77DF-6F8A-019C777BB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46A9C-1368-CF1A-E800-6B7CE4F10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Assignment and Project Logistics (</a:t>
            </a:r>
            <a:r>
              <a:rPr lang="en-US" dirty="0"/>
              <a:t>1</a:t>
            </a:r>
            <a:r>
              <a:rPr dirty="0"/>
              <a:t>/</a:t>
            </a:r>
            <a:r>
              <a:rPr lang="en-US" dirty="0"/>
              <a:t>2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dirty="0"/>
              <a:t>Homework guidelines:</a:t>
            </a:r>
          </a:p>
          <a:p>
            <a:pPr lvl="1"/>
            <a:r>
              <a:rPr dirty="0"/>
              <a:t>Regular submission deadlines; late policy strictly enforced</a:t>
            </a:r>
          </a:p>
          <a:p>
            <a:pPr lvl="1"/>
            <a:r>
              <a:rPr dirty="0"/>
              <a:t>Submissions via Gradescope</a:t>
            </a:r>
          </a:p>
          <a:p>
            <a:pPr lvl="1"/>
            <a:r>
              <a:rPr dirty="0"/>
              <a:t>Each assignment targets core concepts</a:t>
            </a:r>
            <a:endParaRPr lang="en-US" dirty="0"/>
          </a:p>
          <a:p>
            <a:pPr lvl="2"/>
            <a:r>
              <a:rPr lang="en-US" dirty="0"/>
              <a:t>Text Classification and N-gram language models</a:t>
            </a:r>
          </a:p>
          <a:p>
            <a:pPr lvl="2"/>
            <a:r>
              <a:rPr lang="en-US" dirty="0"/>
              <a:t>Neural Text Classification and Neural Language Modeling</a:t>
            </a:r>
          </a:p>
          <a:p>
            <a:pPr lvl="2"/>
            <a:r>
              <a:rPr lang="en-US" dirty="0"/>
              <a:t>Transformers and Natural Language Generation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B722F-649C-80A6-CE85-808583EF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4AAF3-BCF3-E9A7-2EC3-4CCF5CB7D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CBC7E-B539-FD02-711A-9B9689BB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Assignment and Project Logistics (</a:t>
            </a:r>
            <a:r>
              <a:rPr lang="en-US" dirty="0"/>
              <a:t>2</a:t>
            </a:r>
            <a:r>
              <a:rPr dirty="0"/>
              <a:t>/</a:t>
            </a:r>
            <a:r>
              <a:rPr lang="en-US" dirty="0"/>
              <a:t>2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dirty="0"/>
              <a:t>Academic integrity and collaboration:</a:t>
            </a:r>
          </a:p>
          <a:p>
            <a:pPr lvl="1"/>
            <a:r>
              <a:rPr dirty="0"/>
              <a:t>Discussion of concepts encouraged; all code and writeups must be individual</a:t>
            </a:r>
          </a:p>
          <a:p>
            <a:pPr lvl="1"/>
            <a:r>
              <a:rPr dirty="0"/>
              <a:t>Plagiarism, including copying from peers or online sources, is a violation</a:t>
            </a:r>
          </a:p>
          <a:p>
            <a:pPr lvl="1"/>
            <a:r>
              <a:rPr dirty="0"/>
              <a:t>Proper attribution required for external resources or libraries</a:t>
            </a:r>
            <a:endParaRPr lang="en-US" dirty="0"/>
          </a:p>
          <a:p>
            <a:pPr lvl="1"/>
            <a:r>
              <a:rPr lang="en-US" dirty="0"/>
              <a:t>GenAI use is permitted and encouraged (must cite this)</a:t>
            </a:r>
          </a:p>
          <a:p>
            <a:pPr lvl="2"/>
            <a:r>
              <a:rPr lang="en-US" dirty="0"/>
              <a:t>Particularly for studying or targeted coding help; less useful for conceptual questions on assignments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24A25-30D7-C911-B1C5-D58BAB2EB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4B23F-501D-A37D-0DF9-161A658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A4D73-A8D7-75D4-6ED0-D77270153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1D0E4-229C-4F64-AB32-413EA9DBD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NLP? NLU? LM? LLM? LMM? what???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0BCD8-5AD6-8BD6-079F-0F4F773C9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NLP: Natural language processing</a:t>
            </a:r>
          </a:p>
          <a:p>
            <a:r>
              <a:rPr lang="en-US" dirty="0"/>
              <a:t>NLU: Natural language understanding </a:t>
            </a:r>
          </a:p>
          <a:p>
            <a:r>
              <a:rPr lang="en-US" dirty="0"/>
              <a:t>LM: Language model </a:t>
            </a:r>
          </a:p>
          <a:p>
            <a:r>
              <a:rPr lang="en-US" dirty="0"/>
              <a:t>LLM: Large language model </a:t>
            </a:r>
          </a:p>
          <a:p>
            <a:r>
              <a:rPr lang="en-US" dirty="0"/>
              <a:t>LMM: Large multimodal model </a:t>
            </a:r>
          </a:p>
          <a:p>
            <a:r>
              <a:rPr lang="en-US" dirty="0"/>
              <a:t>NLP is a broad term that encompasses all things computers + </a:t>
            </a:r>
            <a:r>
              <a:rPr lang="en-US" i="1" dirty="0"/>
              <a:t>human</a:t>
            </a:r>
            <a:r>
              <a:rPr lang="en-US" dirty="0"/>
              <a:t> language (both understanding and generating): e.g. speech recognition, language translation, sentiment analysis, summarization, etc.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D6BE4-9A8E-90ED-B497-191AC0EE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5E017-1C6C-5A21-CA1D-D8F1F204B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1C1AD-6A69-9398-189F-A9F8CF541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615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49FF-9488-4D8D-9A5D-69694F886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EBBFD-79D5-FCFC-9C00-D83AD48CD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overview/requirements</a:t>
            </a:r>
          </a:p>
          <a:p>
            <a:r>
              <a:rPr lang="en-US" dirty="0"/>
              <a:t>Words and Tokens (~J&amp;M Ch. 2)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D3A0E-2E1A-F55C-728A-6D4B20D4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472A8-0132-7E61-A415-EC59FA1EE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D816A-2BBE-EFB3-6331-81A1EAE7D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632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Content derived from: course website, prior quarters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51D63-428F-705B-B1CB-13D71DE65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F5E4A-7D58-1B67-22D7-9DD383D6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3DD40-B56F-CB0E-BA42-50971EB5F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41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Course Objectives (1/4)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Natural Language Processing (NLP) investigates computational approaches to analyzing, generating, and understanding human language.</a:t>
            </a:r>
          </a:p>
          <a:p>
            <a:pPr lvl="0"/>
            <a:r>
              <a:rPr dirty="0"/>
              <a:t>Objective: Develop a rigorous understanding of core NLP concepts and algorithms</a:t>
            </a:r>
          </a:p>
          <a:p>
            <a:pPr lvl="1"/>
            <a:r>
              <a:rPr dirty="0"/>
              <a:t>Formal models: probabilistic, neural, and symbolic paradigms</a:t>
            </a:r>
          </a:p>
          <a:p>
            <a:pPr lvl="1"/>
            <a:r>
              <a:rPr dirty="0"/>
              <a:t>Foundational tasks: parsing, tagging, language modeling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EFB4E-92EA-FE09-7C5A-3E5B5008D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93AEF-C2A7-907F-63D3-E6F1BFD18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07A52-0668-B2EF-59DC-6C3A8C1ED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Course Objectives (2/4)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dirty="0"/>
              <a:t>Emphasis on practical, hands-on experience with real-world NLP applications</a:t>
            </a:r>
          </a:p>
          <a:p>
            <a:pPr lvl="1"/>
            <a:r>
              <a:rPr dirty="0"/>
              <a:t>Implementation of core methods (e.g., text classification</a:t>
            </a:r>
            <a:r>
              <a:rPr lang="en-US" dirty="0"/>
              <a:t>, natural language generation</a:t>
            </a:r>
            <a:r>
              <a:rPr dirty="0"/>
              <a:t>)</a:t>
            </a:r>
          </a:p>
          <a:p>
            <a:pPr lvl="1"/>
            <a:r>
              <a:rPr dirty="0"/>
              <a:t>Use of standard datasets and evaluation metrics</a:t>
            </a:r>
            <a:r>
              <a:rPr lang="en-US" dirty="0"/>
              <a:t>/approaches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FC56E-47E1-A7D3-C6D8-98C943BE1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3A437-3BD8-E38D-D7FF-546D55514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9E3C5-978F-B72F-B27C-789614CE4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Course Objectives (3/4)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Critical engagement with current NLP research literature</a:t>
            </a:r>
          </a:p>
          <a:p>
            <a:pPr lvl="1"/>
            <a:r>
              <a:t>Analyzing recent advances and their limitations</a:t>
            </a:r>
          </a:p>
          <a:p>
            <a:pPr lvl="1"/>
            <a:r>
              <a:t>Understanding open problems and future research directions</a:t>
            </a:r>
          </a:p>
          <a:p>
            <a:pPr marL="0" lvl="0" indent="0">
              <a:buNone/>
            </a:pPr>
            <a:r>
              <a:rPr b="1"/>
              <a:t>Applications:</a:t>
            </a:r>
          </a:p>
          <a:p>
            <a:pPr lvl="0"/>
            <a:r>
              <a:t>Machine translation, question answering, information extraction</a:t>
            </a:r>
          </a:p>
          <a:p>
            <a:pPr lvl="0"/>
            <a:r>
              <a:t>Language generation, summarization, sentiment analysis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2F9E3-3FBD-A07A-6497-2F7E85A08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E2C97-1BAF-54A9-D099-61DDF17DF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8319B-83FB-DA48-8070-B6006C051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B5F89-B429-8911-F717-D64654A81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97D7-8EF7-79A3-D0B8-3DD06E1E0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Course Objectives (</a:t>
            </a:r>
            <a:r>
              <a:rPr lang="en-US" dirty="0"/>
              <a:t>4</a:t>
            </a:r>
            <a:r>
              <a:rPr dirty="0"/>
              <a:t>/4)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B7C8E-6C0B-EB2C-EDA1-F0D7CBB60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Learning outcomes:</a:t>
            </a:r>
          </a:p>
          <a:p>
            <a:pPr lvl="1"/>
            <a:r>
              <a:rPr lang="en-US" dirty="0"/>
              <a:t>Formulate and analyze NLP models mathematically</a:t>
            </a:r>
          </a:p>
          <a:p>
            <a:pPr lvl="1"/>
            <a:r>
              <a:rPr lang="en-US" dirty="0"/>
              <a:t>Design, implement, and critically evaluate NLP systems</a:t>
            </a:r>
          </a:p>
          <a:p>
            <a:pPr lvl="1"/>
            <a:r>
              <a:rPr lang="en-US" dirty="0"/>
              <a:t>Synthesize and critique cutting-edge NLP research</a:t>
            </a:r>
          </a:p>
          <a:p>
            <a:pPr lvl="1"/>
            <a:r>
              <a:rPr lang="en-US" dirty="0"/>
              <a:t>Leverage these tools/systems to do good things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F7C4D-2A59-B387-DF83-A1F1511D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B914A-2422-5790-66BA-343CD06E0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49735-31B6-68E0-3254-F970D0A5F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44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Course Structure and Logistics (1/4)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dirty="0"/>
              <a:t>The course is organized around lectures, assignments, </a:t>
            </a:r>
            <a:r>
              <a:rPr lang="en-US" dirty="0"/>
              <a:t>a final project </a:t>
            </a:r>
            <a:r>
              <a:rPr dirty="0"/>
              <a:t>and interactive participation, with no final exam or in-class quizzes</a:t>
            </a:r>
            <a:r>
              <a:rPr lang="en-US" dirty="0"/>
              <a:t> and no quiz section</a:t>
            </a:r>
            <a:endParaRPr dirty="0"/>
          </a:p>
          <a:p>
            <a:pPr lvl="0"/>
            <a:r>
              <a:rPr dirty="0"/>
              <a:t>Emphasis is placed on continual engagement and critical thinking rather than high-stakes testing</a:t>
            </a:r>
          </a:p>
          <a:p>
            <a:pPr lvl="1"/>
            <a:r>
              <a:rPr dirty="0"/>
              <a:t>This structure encourages regular review and deeper understanding of NLP topics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4ADB1-949D-88C3-3401-9577C7B43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2026-01-06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4DD32-4CA0-AD52-BEF2-89F1344B6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CSE 447/517 26wi – NLP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A8B3E-0CEC-431D-67E1-519305471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2200</Words>
  <Application>Microsoft Macintosh PowerPoint</Application>
  <PresentationFormat>On-screen Show (16:9)</PresentationFormat>
  <Paragraphs>338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Arial</vt:lpstr>
      <vt:lpstr>Calibri</vt:lpstr>
      <vt:lpstr>Cambria Math</vt:lpstr>
      <vt:lpstr>Office Theme</vt:lpstr>
      <vt:lpstr>Introduction and Logistics</vt:lpstr>
      <vt:lpstr>Fire Safety and Evacuation Plan</vt:lpstr>
      <vt:lpstr>Course Overview and Structure</vt:lpstr>
      <vt:lpstr>What is NLP? NLU? LM? LLM? LMM? what???</vt:lpstr>
      <vt:lpstr>Course Objectives (1/4)</vt:lpstr>
      <vt:lpstr>Course Objectives (2/4)</vt:lpstr>
      <vt:lpstr>Course Objectives (3/4)</vt:lpstr>
      <vt:lpstr>Course Objectives (4/4)</vt:lpstr>
      <vt:lpstr>Course Structure and Logistics (1/4)</vt:lpstr>
      <vt:lpstr>Course Structure and Logistics (2/4)</vt:lpstr>
      <vt:lpstr>Course Structure and Logistics (3/4)</vt:lpstr>
      <vt:lpstr>Course Structure and Logistics (4/4)</vt:lpstr>
      <vt:lpstr>Teaching Staff</vt:lpstr>
      <vt:lpstr>Natural Language Processing: Scope and Significance</vt:lpstr>
      <vt:lpstr>Definition and Scope of NLP (1/4)</vt:lpstr>
      <vt:lpstr>Definition and Scope of NLP (2/4)</vt:lpstr>
      <vt:lpstr>Definition and Scope of NLP (3/4)</vt:lpstr>
      <vt:lpstr>Definition and Scope of NLP (4/4)</vt:lpstr>
      <vt:lpstr>Historical Perspective (1/3)</vt:lpstr>
      <vt:lpstr>Historical Perspective (2/3)</vt:lpstr>
      <vt:lpstr>Historical Perspective (3/3)</vt:lpstr>
      <vt:lpstr>NLP in AI and Society (1/3)</vt:lpstr>
      <vt:lpstr>NLP in AI and Society (2/3)</vt:lpstr>
      <vt:lpstr>NLP in AI and Society (3/3)</vt:lpstr>
      <vt:lpstr>Fundamental Concepts and Theory</vt:lpstr>
      <vt:lpstr>Probability and Statistics in NLP (1/4)</vt:lpstr>
      <vt:lpstr>Probability and Statistics in NLP (2/4)</vt:lpstr>
      <vt:lpstr>Probability and Statistics in NLP (3/4)</vt:lpstr>
      <vt:lpstr>Probability and Statistics in NLP (4/4)</vt:lpstr>
      <vt:lpstr>Machine Learning Paradigms in NLP (1/4)</vt:lpstr>
      <vt:lpstr>Machine Learning Paradigms in NLP (2/4)</vt:lpstr>
      <vt:lpstr>Machine Learning Paradigms in NLP (3/4)</vt:lpstr>
      <vt:lpstr>Machine Learning Paradigms in NLP (4/4)</vt:lpstr>
      <vt:lpstr>Course Logistics and Resources</vt:lpstr>
      <vt:lpstr>Course Website and Communication (1/3)</vt:lpstr>
      <vt:lpstr>Course Website and Communication (2/3)</vt:lpstr>
      <vt:lpstr>Course Website and Communication (3/3)</vt:lpstr>
      <vt:lpstr>Assignment and Project Logistics (1/2)</vt:lpstr>
      <vt:lpstr>Assignment and Project Logistics (2/2)</vt:lpstr>
      <vt:lpstr>Next time</vt:lpstr>
      <vt:lpstr>Sources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01 - Introduction and Logistics</dc:title>
  <dc:creator>Robert Minneker</dc:creator>
  <cp:keywords/>
  <cp:lastModifiedBy>Robert Minneker</cp:lastModifiedBy>
  <cp:revision>7</cp:revision>
  <cp:lastPrinted>2026-01-07T01:26:22Z</cp:lastPrinted>
  <dcterms:created xsi:type="dcterms:W3CDTF">2026-01-06T09:52:23Z</dcterms:created>
  <dcterms:modified xsi:type="dcterms:W3CDTF">2026-01-07T02:00:15Z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date">
    <vt:lpwstr>2026-01-06</vt:lpwstr>
  </property>
  <property fmtid="{D5CDD505-2E9C-101B-9397-08002B2CF9AE}" pid="6" name="header-includes">
    <vt:lpwstr/>
  </property>
  <property fmtid="{D5CDD505-2E9C-101B-9397-08002B2CF9AE}" pid="7" name="include-after">
    <vt:lpwstr/>
  </property>
  <property fmtid="{D5CDD505-2E9C-101B-9397-08002B2CF9AE}" pid="8" name="include-before">
    <vt:lpwstr/>
  </property>
  <property fmtid="{D5CDD505-2E9C-101B-9397-08002B2CF9AE}" pid="9" name="labels">
    <vt:lpwstr/>
  </property>
  <property fmtid="{D5CDD505-2E9C-101B-9397-08002B2CF9AE}" pid="10" name="resources">
    <vt:lpwstr/>
  </property>
  <property fmtid="{D5CDD505-2E9C-101B-9397-08002B2CF9AE}" pid="11" name="shortauthor">
    <vt:lpwstr>CSE 447/517 26wi</vt:lpwstr>
  </property>
  <property fmtid="{D5CDD505-2E9C-101B-9397-08002B2CF9AE}" pid="12" name="shorttitle">
    <vt:lpwstr>Lecture 01 - Introduction and Logistics</vt:lpwstr>
  </property>
  <property fmtid="{D5CDD505-2E9C-101B-9397-08002B2CF9AE}" pid="13" name="toc-title">
    <vt:lpwstr>Table of contents</vt:lpwstr>
  </property>
</Properties>
</file>